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44"/>
  </p:notesMasterIdLst>
  <p:handoutMasterIdLst>
    <p:handoutMasterId r:id="rId45"/>
  </p:handoutMasterIdLst>
  <p:sldIdLst>
    <p:sldId id="256" r:id="rId3"/>
    <p:sldId id="326" r:id="rId4"/>
    <p:sldId id="266" r:id="rId5"/>
    <p:sldId id="270" r:id="rId6"/>
    <p:sldId id="271" r:id="rId7"/>
    <p:sldId id="272" r:id="rId8"/>
    <p:sldId id="273" r:id="rId9"/>
    <p:sldId id="275" r:id="rId10"/>
    <p:sldId id="276" r:id="rId11"/>
    <p:sldId id="280" r:id="rId12"/>
    <p:sldId id="278" r:id="rId13"/>
    <p:sldId id="281" r:id="rId14"/>
    <p:sldId id="284" r:id="rId15"/>
    <p:sldId id="289" r:id="rId16"/>
    <p:sldId id="328" r:id="rId17"/>
    <p:sldId id="291" r:id="rId18"/>
    <p:sldId id="329" r:id="rId19"/>
    <p:sldId id="290" r:id="rId20"/>
    <p:sldId id="293" r:id="rId21"/>
    <p:sldId id="294" r:id="rId22"/>
    <p:sldId id="305" r:id="rId23"/>
    <p:sldId id="330" r:id="rId24"/>
    <p:sldId id="304" r:id="rId25"/>
    <p:sldId id="306" r:id="rId26"/>
    <p:sldId id="302" r:id="rId27"/>
    <p:sldId id="301" r:id="rId28"/>
    <p:sldId id="307" r:id="rId29"/>
    <p:sldId id="303" r:id="rId30"/>
    <p:sldId id="331" r:id="rId31"/>
    <p:sldId id="308" r:id="rId32"/>
    <p:sldId id="309" r:id="rId33"/>
    <p:sldId id="310" r:id="rId34"/>
    <p:sldId id="332" r:id="rId35"/>
    <p:sldId id="333" r:id="rId36"/>
    <p:sldId id="311" r:id="rId37"/>
    <p:sldId id="315" r:id="rId38"/>
    <p:sldId id="318" r:id="rId39"/>
    <p:sldId id="317" r:id="rId40"/>
    <p:sldId id="312" r:id="rId41"/>
    <p:sldId id="319" r:id="rId42"/>
    <p:sldId id="327" r:id="rId4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D6"/>
    <a:srgbClr val="008F00"/>
    <a:srgbClr val="0096FF"/>
    <a:srgbClr val="165E92"/>
    <a:srgbClr val="189586"/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2" autoAdjust="0"/>
    <p:restoredTop sz="80884" autoAdjust="0"/>
  </p:normalViewPr>
  <p:slideViewPr>
    <p:cSldViewPr snapToGrid="0" snapToObjects="1">
      <p:cViewPr>
        <p:scale>
          <a:sx n="98" d="100"/>
          <a:sy n="98" d="100"/>
        </p:scale>
        <p:origin x="2040" y="680"/>
      </p:cViewPr>
      <p:guideLst>
        <p:guide orient="horz" pos="985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1/31/19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98DF6-E483-FF4A-8606-2DB543386352}" type="datetimeFigureOut">
              <a:rPr lang="de-DE" smtClean="0"/>
              <a:t>31.01.19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5B124-F9D5-CA41-80A2-E5A16A50EB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74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Image processing sounds abstract but actually it is part of daily life of a lot of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Seems to be wide range however shown examples are mainly either image classification segmentation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Both these classifications can be yield in different ways but lately one in particular has drawn attention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approach is based on AI and uses so-called Deep Convolutional Networks which are special instances of neural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Although this already narrows the possibilities of implementation the final neural network depends on the application itself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However, I’d like to given an overview about the basic concept these convolutional neural networks and how they can be applied for this particular image processing tasks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Developed by google for machine learning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758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016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One possibility to improve generalization is tailoring model architecture to learning problem</a:t>
            </a:r>
          </a:p>
          <a:p>
            <a:r>
              <a:rPr lang="en-US" dirty="0"/>
              <a:t>- Leave digit classification aside for a while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734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Fully connected network connects each pixel from input layer with each neuron from a following layer</a:t>
            </a:r>
          </a:p>
          <a:p>
            <a:r>
              <a:rPr lang="en-US" dirty="0">
                <a:sym typeface="Wingdings" pitchFamily="2" charset="2"/>
              </a:rPr>
              <a:t> But feature we are interested in, spans only over a few pixel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It suffices to </a:t>
            </a:r>
            <a:r>
              <a:rPr lang="en-US" b="1" dirty="0">
                <a:sym typeface="Wingdings" pitchFamily="2" charset="2"/>
              </a:rPr>
              <a:t>connect</a:t>
            </a:r>
            <a:r>
              <a:rPr lang="en-US" dirty="0">
                <a:sym typeface="Wingdings" pitchFamily="2" charset="2"/>
              </a:rPr>
              <a:t> these pixels with neurons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Mathematically: substitute matrix multiplication with a </a:t>
            </a:r>
            <a:r>
              <a:rPr lang="en-US" dirty="0" err="1">
                <a:sym typeface="Wingdings" pitchFamily="2" charset="2"/>
              </a:rPr>
              <a:t>disrete</a:t>
            </a:r>
            <a:r>
              <a:rPr lang="en-US" dirty="0">
                <a:sym typeface="Wingdings" pitchFamily="2" charset="2"/>
              </a:rPr>
              <a:t> convolution that traverses the whole image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Uses specific terminology: matrix that is used is called kernel, the resulting matrix is called feature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44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Fully connected network connects each pixel from input layer with each neuron from a following layer</a:t>
            </a:r>
          </a:p>
          <a:p>
            <a:r>
              <a:rPr lang="en-US" dirty="0">
                <a:sym typeface="Wingdings" pitchFamily="2" charset="2"/>
              </a:rPr>
              <a:t> But feature we are interested in, spans only over a few pixel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It suffices to </a:t>
            </a:r>
            <a:r>
              <a:rPr lang="en-US" b="1" dirty="0">
                <a:sym typeface="Wingdings" pitchFamily="2" charset="2"/>
              </a:rPr>
              <a:t>connect</a:t>
            </a:r>
            <a:r>
              <a:rPr lang="en-US" dirty="0">
                <a:sym typeface="Wingdings" pitchFamily="2" charset="2"/>
              </a:rPr>
              <a:t> these pixels with neurons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Mathematically: substitute matrix multiplication with a </a:t>
            </a:r>
            <a:r>
              <a:rPr lang="en-US" dirty="0" err="1">
                <a:sym typeface="Wingdings" pitchFamily="2" charset="2"/>
              </a:rPr>
              <a:t>disrete</a:t>
            </a:r>
            <a:r>
              <a:rPr lang="en-US" dirty="0">
                <a:sym typeface="Wingdings" pitchFamily="2" charset="2"/>
              </a:rPr>
              <a:t> convolution that traverses the whole image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Uses specific terminology: matrix that is used is called kernel, the resulting matrix is called feature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988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In first hidden layer we have one kernel that detects blue and brown eyes</a:t>
            </a:r>
          </a:p>
          <a:p>
            <a:pPr marL="171450" indent="-171450">
              <a:buFontTx/>
              <a:buChar char="-"/>
            </a:pPr>
            <a:r>
              <a:rPr lang="en-US" dirty="0"/>
              <a:t>Intuitively, extraction is more precise if we use specific filters for each feature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add a second kernel to the first hidden layer</a:t>
            </a:r>
          </a:p>
          <a:p>
            <a:pPr marL="171450" indent="-171450">
              <a:buFontTx/>
              <a:buChar char="-"/>
            </a:pPr>
            <a:r>
              <a:rPr lang="en-US" dirty="0"/>
              <a:t>One for blue, one for brown</a:t>
            </a:r>
          </a:p>
          <a:p>
            <a:pPr marL="171450" indent="-171450">
              <a:buFontTx/>
              <a:buChar char="-"/>
            </a:pPr>
            <a:r>
              <a:rPr lang="en-US" dirty="0"/>
              <a:t>Each of them result in one feature map</a:t>
            </a:r>
          </a:p>
          <a:p>
            <a:pPr marL="171450" indent="-171450">
              <a:buFontTx/>
              <a:buChar char="-"/>
            </a:pPr>
            <a:r>
              <a:rPr lang="en-US" dirty="0"/>
              <a:t>Hence, overall output of first hidden layer is two matrices</a:t>
            </a:r>
          </a:p>
          <a:p>
            <a:pPr marL="171450" indent="-171450">
              <a:buFontTx/>
              <a:buChar char="-"/>
            </a:pPr>
            <a:r>
              <a:rPr lang="en-US" dirty="0"/>
              <a:t>Multidimensional data structure is called a tensor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871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In first hidden layer we have one kernel that detects blue and brown eyes</a:t>
            </a:r>
          </a:p>
          <a:p>
            <a:pPr marL="171450" indent="-171450">
              <a:buFontTx/>
              <a:buChar char="-"/>
            </a:pPr>
            <a:r>
              <a:rPr lang="en-US" dirty="0"/>
              <a:t>Intuitively, extraction is more precise if we use specific filters for each feature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add a second kernel to the first hidden layer</a:t>
            </a:r>
          </a:p>
          <a:p>
            <a:pPr marL="171450" indent="-171450">
              <a:buFontTx/>
              <a:buChar char="-"/>
            </a:pPr>
            <a:r>
              <a:rPr lang="en-US" dirty="0"/>
              <a:t>One for blue, one for brown</a:t>
            </a:r>
          </a:p>
          <a:p>
            <a:pPr marL="171450" indent="-171450">
              <a:buFontTx/>
              <a:buChar char="-"/>
            </a:pPr>
            <a:r>
              <a:rPr lang="en-US" dirty="0"/>
              <a:t>Each of them result in one feature map</a:t>
            </a:r>
          </a:p>
          <a:p>
            <a:pPr marL="171450" indent="-171450">
              <a:buFontTx/>
              <a:buChar char="-"/>
            </a:pPr>
            <a:r>
              <a:rPr lang="en-US" dirty="0"/>
              <a:t>Hence, overall output of first hidden layer is two matrices</a:t>
            </a:r>
          </a:p>
          <a:p>
            <a:pPr marL="171450" indent="-171450">
              <a:buFontTx/>
              <a:buChar char="-"/>
            </a:pPr>
            <a:r>
              <a:rPr lang="en-US" dirty="0"/>
              <a:t>Multidimensional data structure is called a tensor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447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Network like this behaves in particular well in feature extraction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358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From previous section we know that a simple fully-connected network can be used as a classifier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However, images are extremely complicated and contain a lot of information and a big part od this information is not relevant for classification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Instead, reduce images to its properties which are necessary to classify and feed only this information to classifier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adapt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971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From previous section we know that a simple fully-connected network can be used as a classifier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However, images are extremely complicated and contain a lot of information and a big part od this information is not relevant for classification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Instead, reduce images to its properties which are necessary to classify and feed only this information to classifier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adapt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334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Directly recognize this as a car because of headlights, wheels, window</a:t>
            </a:r>
          </a:p>
          <a:p>
            <a:pPr marL="171450" indent="-171450">
              <a:buFontTx/>
              <a:buChar char="-"/>
            </a:pPr>
            <a:r>
              <a:rPr lang="en-US" dirty="0"/>
              <a:t>So we realize the complex objects of a car because we recognize simpler components such as wheel headlights etc.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easy for us but still too complicated for neural network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 repeating this question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But what is wheel?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again breaking it don’t to simpler concepts and end up with vertical and horizontal lines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 finally easy enough for NN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They first extract this and then stepwise compose this simple concepts to more complex ones which are again combine until finally object of car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 feature extraction has a hierarchy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14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Image processing sounds abstract but actually it is part of daily life of a lot of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Seems to be wide range however shown examples are mainly either image classification segmentation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Both these classifications can be yield in different ways but lately one in particular has drawn attention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approach is based on AI and uses so-called Deep Convolutional Networks which are special instances of neural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Although this already narrows the possibilities of implementation the final neural network depends on the application itself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However, I’d like to given an overview about the basic concept these convolutional neural networks and how they can be applied for this particular image processing tasks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Developed by google for machine learning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33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Absolute position of simple feature change from car to car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only relative position relevant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535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When generating patterns from simple features their relative position towards each other is not important: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 a car e.g. it is only important to know that they have lights and a </a:t>
            </a:r>
            <a:r>
              <a:rPr lang="en-US" dirty="0" err="1"/>
              <a:t>kühler</a:t>
            </a:r>
            <a:r>
              <a:rPr lang="en-US" dirty="0"/>
              <a:t>, their position depends on vendor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354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Hierarchical approach where </a:t>
            </a:r>
            <a:r>
              <a:rPr lang="en-US" dirty="0" err="1"/>
              <a:t>stackwise</a:t>
            </a:r>
            <a:r>
              <a:rPr lang="en-US" dirty="0"/>
              <a:t> convolution and </a:t>
            </a:r>
            <a:r>
              <a:rPr lang="en-US" dirty="0" err="1"/>
              <a:t>downsampling</a:t>
            </a:r>
            <a:r>
              <a:rPr lang="en-US" dirty="0"/>
              <a:t> layers are applied</a:t>
            </a:r>
          </a:p>
          <a:p>
            <a:pPr marL="171450" indent="-171450">
              <a:buFontTx/>
              <a:buChar char="-"/>
            </a:pPr>
            <a:r>
              <a:rPr lang="en-US" dirty="0"/>
              <a:t>In the beginning, very simple features are extracted such as lines which are then composed to more complex objects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</a:t>
            </a:r>
            <a:r>
              <a:rPr lang="en-US" dirty="0" err="1"/>
              <a:t>complexer</a:t>
            </a:r>
            <a:r>
              <a:rPr lang="en-US" dirty="0"/>
              <a:t> the objects the more layers are needed</a:t>
            </a:r>
          </a:p>
          <a:p>
            <a:pPr marL="171450" indent="-171450">
              <a:buFontTx/>
              <a:buChar char="-"/>
            </a:pPr>
            <a:r>
              <a:rPr lang="en-US" dirty="0"/>
              <a:t>But how can they be merged to more complex objects?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935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861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837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Shows second problem </a:t>
            </a:r>
            <a:r>
              <a:rPr lang="en-US" dirty="0">
                <a:sym typeface="Wingdings" pitchFamily="2" charset="2"/>
              </a:rPr>
              <a:t> last feature map has to small resolution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This is due to the fact that ….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7504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Shows second problem </a:t>
            </a:r>
            <a:r>
              <a:rPr lang="en-US" dirty="0">
                <a:sym typeface="Wingdings" pitchFamily="2" charset="2"/>
              </a:rPr>
              <a:t> last feature map has to small resolution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This is due to the fact that ….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360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Upsampling</a:t>
            </a:r>
            <a:r>
              <a:rPr lang="en-US" dirty="0"/>
              <a:t> reverses </a:t>
            </a:r>
            <a:r>
              <a:rPr lang="en-US" dirty="0" err="1"/>
              <a:t>downsampling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148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Upsampling</a:t>
            </a:r>
            <a:r>
              <a:rPr lang="en-US" dirty="0"/>
              <a:t> reverses </a:t>
            </a:r>
            <a:r>
              <a:rPr lang="en-US" dirty="0" err="1"/>
              <a:t>downsampling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25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most people, neural networks are something where you through in an input and get an output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However, the most interesting part is the process between input and output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can be separated in 5 steps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First we define the learning problem, that means which input is given and which output do we want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mapping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task could be to predict which digit is shown in an image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associated with a data set which stored the images and labels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labels are the solution to the classification problem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Will become relevant in the training stage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98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Stack of multiple layers that has similar 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of them has elements called neurons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neurons from one layer are connected to all neurons from the following layer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Mathematically this is a matrix multiplication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result of each multiplication in one layer is the input for the next layer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Output gives the probability that x belongs to one of the K classes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720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how do we know that this model is good? Optimal model predicts the right digit in any image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Hence model output f(</a:t>
            </a:r>
            <a:r>
              <a:rPr lang="en-US" dirty="0" err="1"/>
              <a:t>x,w</a:t>
            </a:r>
            <a:r>
              <a:rPr lang="en-US" dirty="0"/>
              <a:t>) is equivalent to true label 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Accuracy can also be measured by the error that is done when classify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606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R_emp</a:t>
            </a:r>
            <a:r>
              <a:rPr lang="en-US" dirty="0"/>
              <a:t> is averaged classification error of training 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708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iteratively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Shows training error evaluated for training data set!!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087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validating the model we observe a phenomena called overfitting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Indicates bad performance of the model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improve!!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B124-F9D5-CA41-80A2-E5A16A50EBD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57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5399" y="1495425"/>
            <a:ext cx="8058076" cy="1494234"/>
          </a:xfrm>
        </p:spPr>
        <p:txBody>
          <a:bodyPr>
            <a:noAutofit/>
          </a:bodyPr>
          <a:lstStyle>
            <a:lvl1pPr algn="l">
              <a:defRPr sz="440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5399" y="3108047"/>
            <a:ext cx="7859920" cy="52097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7A7752C-0D6C-AD4A-ADFB-3AB484AD477C}"/>
              </a:ext>
            </a:extLst>
          </p:cNvPr>
          <p:cNvSpPr txBox="1">
            <a:spLocks/>
          </p:cNvSpPr>
          <p:nvPr userDrawn="1"/>
        </p:nvSpPr>
        <p:spPr>
          <a:xfrm>
            <a:off x="815399" y="4041497"/>
            <a:ext cx="7859920" cy="520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Arial"/>
                <a:ea typeface="CMU Sans Serif Medium" panose="02000603000000000000" pitchFamily="2" charset="0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A6D6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BE9D424-87EA-E24C-BDD2-93B94FD644EB}"/>
              </a:ext>
            </a:extLst>
          </p:cNvPr>
          <p:cNvSpPr txBox="1">
            <a:spLocks/>
          </p:cNvSpPr>
          <p:nvPr userDrawn="1"/>
        </p:nvSpPr>
        <p:spPr>
          <a:xfrm>
            <a:off x="1009650" y="4229100"/>
            <a:ext cx="7859920" cy="520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5399" y="1495425"/>
            <a:ext cx="8058076" cy="1494234"/>
          </a:xfrm>
        </p:spPr>
        <p:txBody>
          <a:bodyPr>
            <a:noAutofit/>
          </a:bodyPr>
          <a:lstStyle>
            <a:lvl1pPr algn="l">
              <a:defRPr sz="440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5399" y="3108047"/>
            <a:ext cx="7859920" cy="520978"/>
          </a:xfrm>
        </p:spPr>
        <p:txBody>
          <a:bodyPr>
            <a:normAutofit/>
          </a:bodyPr>
          <a:lstStyle>
            <a:lvl1pPr marL="514350" indent="-514350" algn="l">
              <a:buFont typeface="+mj-lt"/>
              <a:buAutoNum type="arabicPeriod"/>
              <a:defRPr sz="280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Subsections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BE9D424-87EA-E24C-BDD2-93B94FD644EB}"/>
              </a:ext>
            </a:extLst>
          </p:cNvPr>
          <p:cNvSpPr txBox="1">
            <a:spLocks/>
          </p:cNvSpPr>
          <p:nvPr userDrawn="1"/>
        </p:nvSpPr>
        <p:spPr>
          <a:xfrm>
            <a:off x="1009650" y="4229100"/>
            <a:ext cx="7859920" cy="520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4663753"/>
            <a:ext cx="1104294" cy="32300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392494"/>
            <a:ext cx="804089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362074"/>
            <a:ext cx="8040895" cy="3324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581184"/>
            <a:ext cx="1368883" cy="632424"/>
          </a:xfrm>
          <a:prstGeom prst="rect">
            <a:avLst/>
          </a:prstGeom>
        </p:spPr>
      </p:pic>
      <p:sp>
        <p:nvSpPr>
          <p:cNvPr id="12" name="Rectangle 28">
            <a:extLst>
              <a:ext uri="{FF2B5EF4-FFF2-40B4-BE49-F238E27FC236}">
                <a16:creationId xmlns:a16="http://schemas.microsoft.com/office/drawing/2014/main" id="{33318A82-99BD-604A-A1D5-39C0F029461E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4481134" y="495503"/>
            <a:ext cx="181731" cy="9144000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4A1899-6068-3F43-A653-37577FF7B113}"/>
              </a:ext>
            </a:extLst>
          </p:cNvPr>
          <p:cNvCxnSpPr/>
          <p:nvPr userDrawn="1"/>
        </p:nvCxnSpPr>
        <p:spPr>
          <a:xfrm>
            <a:off x="0" y="4752170"/>
            <a:ext cx="9144000" cy="0"/>
          </a:xfrm>
          <a:prstGeom prst="line">
            <a:avLst/>
          </a:prstGeom>
          <a:ln>
            <a:solidFill>
              <a:srgbClr val="00A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6A63CC4D-1889-B844-B5D5-FD0F782FA81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1292" y="4727668"/>
            <a:ext cx="553941" cy="3424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A9D8C2-955F-DC4E-8AD0-498010A47178}"/>
              </a:ext>
            </a:extLst>
          </p:cNvPr>
          <p:cNvSpPr txBox="1"/>
          <p:nvPr userDrawn="1"/>
        </p:nvSpPr>
        <p:spPr>
          <a:xfrm>
            <a:off x="168681" y="4949703"/>
            <a:ext cx="1669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Franziska </a:t>
            </a:r>
            <a:r>
              <a:rPr lang="de-DE" sz="800" b="0" dirty="0" err="1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Riegger</a:t>
            </a:r>
            <a:r>
              <a:rPr lang="de-DE" sz="800" b="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0E75B3-867E-E14B-8634-320163B46B72}"/>
              </a:ext>
            </a:extLst>
          </p:cNvPr>
          <p:cNvSpPr txBox="1"/>
          <p:nvPr userDrawn="1"/>
        </p:nvSpPr>
        <p:spPr>
          <a:xfrm>
            <a:off x="3772451" y="4959781"/>
            <a:ext cx="1580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0" dirty="0" err="1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ConvNets</a:t>
            </a:r>
            <a:r>
              <a:rPr lang="de-DE" sz="800" b="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de-DE" sz="800" b="0" dirty="0" err="1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for</a:t>
            </a:r>
            <a:r>
              <a:rPr lang="de-DE" sz="800" b="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Image Processing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6A76B0-CA2D-B547-8BFC-B1D5757EAACE}"/>
              </a:ext>
            </a:extLst>
          </p:cNvPr>
          <p:cNvSpPr txBox="1"/>
          <p:nvPr userDrawn="1"/>
        </p:nvSpPr>
        <p:spPr>
          <a:xfrm>
            <a:off x="7218202" y="4959781"/>
            <a:ext cx="1106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29 </a:t>
            </a:r>
            <a:r>
              <a:rPr lang="en-US" sz="800" b="0" noProof="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January</a:t>
            </a:r>
            <a:r>
              <a:rPr lang="de-DE" sz="800" b="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2019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492721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z="800" smtClean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pPr/>
              <a:t>‹#›</a:t>
            </a:fld>
            <a:r>
              <a:rPr lang="en-US" sz="8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/35</a:t>
            </a:r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84911D5F-5AC5-5140-B941-FBBCFA038185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4406029" y="-4406072"/>
            <a:ext cx="339372" cy="9151434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18" name="Rectangle 28">
            <a:extLst>
              <a:ext uri="{FF2B5EF4-FFF2-40B4-BE49-F238E27FC236}">
                <a16:creationId xmlns:a16="http://schemas.microsoft.com/office/drawing/2014/main" id="{922920CE-1779-BF45-BC6A-27549C0B4356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523896" y="523854"/>
            <a:ext cx="1733594" cy="685802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51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A6D6"/>
          </a:solidFill>
          <a:latin typeface="CMU Serif Roman" panose="02000603000000000000" pitchFamily="2" charset="0"/>
          <a:ea typeface="CMU Serif Roman" panose="02000603000000000000" pitchFamily="2" charset="0"/>
          <a:cs typeface="CMU Serif Roman" panose="02000603000000000000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CMU Serif Roman" panose="02000603000000000000" pitchFamily="2" charset="0"/>
          <a:ea typeface="CMU Serif Roman" panose="02000603000000000000" pitchFamily="2" charset="0"/>
          <a:cs typeface="CMU Serif Roman" panose="02000603000000000000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CMU Serif Roman" panose="02000603000000000000" pitchFamily="2" charset="0"/>
          <a:ea typeface="CMU Serif Roman" panose="02000603000000000000" pitchFamily="2" charset="0"/>
          <a:cs typeface="CMU Serif Roman" panose="02000603000000000000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CMU Serif Roman" panose="02000603000000000000" pitchFamily="2" charset="0"/>
          <a:ea typeface="CMU Serif Roman" panose="02000603000000000000" pitchFamily="2" charset="0"/>
          <a:cs typeface="CMU Serif Roman" panose="02000603000000000000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2404" y="205979"/>
            <a:ext cx="70905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404" y="1200150"/>
            <a:ext cx="7090513" cy="361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Afbeelding 8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ism.com/what-will-a-world-governed-by-ai-look-like/?ref=quu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6.png"/><Relationship Id="rId3" Type="http://schemas.openxmlformats.org/officeDocument/2006/relationships/image" Target="../media/image50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62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6.png"/><Relationship Id="rId15" Type="http://schemas.openxmlformats.org/officeDocument/2006/relationships/image" Target="../media/image61.png"/><Relationship Id="rId10" Type="http://schemas.openxmlformats.org/officeDocument/2006/relationships/image" Target="../media/image55.png"/><Relationship Id="rId19" Type="http://schemas.openxmlformats.org/officeDocument/2006/relationships/image" Target="../media/image67.png"/><Relationship Id="rId9" Type="http://schemas.openxmlformats.org/officeDocument/2006/relationships/image" Target="../media/image54.png"/><Relationship Id="rId1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4.png"/><Relationship Id="rId21" Type="http://schemas.openxmlformats.org/officeDocument/2006/relationships/image" Target="../media/image3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15.emf"/><Relationship Id="rId15" Type="http://schemas.openxmlformats.org/officeDocument/2006/relationships/image" Target="../media/image29.png"/><Relationship Id="rId23" Type="http://schemas.openxmlformats.org/officeDocument/2006/relationships/image" Target="../media/image191.png"/><Relationship Id="rId10" Type="http://schemas.openxmlformats.org/officeDocument/2006/relationships/image" Target="../media/image24.png"/><Relationship Id="rId19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2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5388D1-1E60-044A-862F-781C41CBB777}"/>
              </a:ext>
            </a:extLst>
          </p:cNvPr>
          <p:cNvSpPr/>
          <p:nvPr/>
        </p:nvSpPr>
        <p:spPr>
          <a:xfrm>
            <a:off x="792163" y="1596658"/>
            <a:ext cx="8234271" cy="2988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33DA017-7820-2243-A14E-B2FB1EEE9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99" y="1596658"/>
            <a:ext cx="8058076" cy="1494234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Deep Convolutional Neural Networks for Image Processing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2F54FC3-BFE3-244A-9E85-0BB74E419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399" y="2917204"/>
            <a:ext cx="7859920" cy="520978"/>
          </a:xfrm>
        </p:spPr>
        <p:txBody>
          <a:bodyPr>
            <a:no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An Overview on Convolutional Neural Networks for Image Classification and Image Segmentation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C2F87E-2AB8-8A4E-9E0E-A1E3328038E7}"/>
              </a:ext>
            </a:extLst>
          </p:cNvPr>
          <p:cNvSpPr/>
          <p:nvPr/>
        </p:nvSpPr>
        <p:spPr>
          <a:xfrm>
            <a:off x="815399" y="3904717"/>
            <a:ext cx="29594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Delft University of Technology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97328-8207-2044-B678-EE7CD1BD5708}"/>
              </a:ext>
            </a:extLst>
          </p:cNvPr>
          <p:cNvSpPr txBox="1"/>
          <p:nvPr/>
        </p:nvSpPr>
        <p:spPr>
          <a:xfrm>
            <a:off x="792163" y="4216312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Franziska </a:t>
            </a:r>
            <a:r>
              <a:rPr lang="en-US" dirty="0" err="1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Riegger</a:t>
            </a:r>
            <a:endParaRPr lang="en-US" dirty="0">
              <a:solidFill>
                <a:schemeClr val="bg1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E3D75-3F46-724C-AC74-11D27308092E}"/>
              </a:ext>
            </a:extLst>
          </p:cNvPr>
          <p:cNvSpPr txBox="1"/>
          <p:nvPr/>
        </p:nvSpPr>
        <p:spPr>
          <a:xfrm>
            <a:off x="7113731" y="4216312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January 29, 2019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A06AAF-D6E0-CF43-B814-03BE559EF242}"/>
              </a:ext>
            </a:extLst>
          </p:cNvPr>
          <p:cNvSpPr txBox="1"/>
          <p:nvPr/>
        </p:nvSpPr>
        <p:spPr>
          <a:xfrm>
            <a:off x="1143000" y="51435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futurism.com/what-will-a-world-governed-by-ai-look-like/?ref=quuu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8795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3DA21-60DB-6F49-8FBD-09BD83BE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 – Empirical Risk Minimization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2AF292-A362-4E4A-99DE-2D5B993CABEE}"/>
              </a:ext>
            </a:extLst>
          </p:cNvPr>
          <p:cNvSpPr txBox="1"/>
          <p:nvPr/>
        </p:nvSpPr>
        <p:spPr>
          <a:xfrm>
            <a:off x="1444175" y="1502613"/>
            <a:ext cx="6871150" cy="3700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How to optimize for </a:t>
            </a:r>
            <a:r>
              <a:rPr lang="en-US" b="1"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any image </a:t>
            </a:r>
            <a:r>
              <a:rPr lang="en-US"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if only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limited data 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is available? </a:t>
            </a:r>
            <a:endParaRPr lang="en-US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  <a:sym typeface="Wingdings" pitchFamily="2" charset="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0CEB75-FEB9-954A-BF78-BFAEF54C7560}"/>
              </a:ext>
            </a:extLst>
          </p:cNvPr>
          <p:cNvSpPr txBox="1"/>
          <p:nvPr/>
        </p:nvSpPr>
        <p:spPr>
          <a:xfrm>
            <a:off x="8315325" y="1020291"/>
            <a:ext cx="579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9703379-327A-294B-A961-B10249BD9D55}"/>
                  </a:ext>
                </a:extLst>
              </p:cNvPr>
              <p:cNvSpPr txBox="1"/>
              <p:nvPr/>
            </p:nvSpPr>
            <p:spPr>
              <a:xfrm>
                <a:off x="2938441" y="2994785"/>
                <a:ext cx="3674083" cy="30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  <a:sym typeface="Wingdings" pitchFamily="2" charset="2"/>
                          </a:rPr>
                          <m:t>𝑹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  <a:sym typeface="Wingdings" pitchFamily="2" charset="2"/>
                          </a:rPr>
                          <m:t>𝒆𝒎𝒑</m:t>
                        </m:r>
                      </m:sub>
                    </m:sSub>
                    <m:d>
                      <m:dPr>
                        <m:ctrlP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  <a:sym typeface="Wingdings" pitchFamily="2" charset="2"/>
                          </a:rPr>
                          <m:t>𝒘</m:t>
                        </m:r>
                      </m:e>
                    </m:d>
                    <m:r>
                      <a:rPr lang="de-DE" b="1" i="1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 instead of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  <a:sym typeface="Wingdings" pitchFamily="2" charset="2"/>
                      </a:rPr>
                      <m:t>𝑹</m:t>
                    </m:r>
                    <m:d>
                      <m:dPr>
                        <m:ctrlP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  <a:sym typeface="Wingdings" pitchFamily="2" charset="2"/>
                          </a:rPr>
                          <m:t>𝒘</m:t>
                        </m:r>
                      </m:e>
                    </m:d>
                    <m:r>
                      <a:rPr lang="de-DE" b="1" i="1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  <a:sym typeface="Wingdings" pitchFamily="2" charset="2"/>
                      </a:rPr>
                      <m:t> </m:t>
                    </m:r>
                  </m:oMath>
                </a14:m>
                <a:endParaRPr lang="en-US" b="1" i="1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9703379-327A-294B-A961-B10249BD9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441" y="2994785"/>
                <a:ext cx="3674083" cy="301878"/>
              </a:xfrm>
              <a:prstGeom prst="rect">
                <a:avLst/>
              </a:prstGeom>
              <a:blipFill>
                <a:blip r:embed="rId3"/>
                <a:stretch>
                  <a:fillRect l="-3436" t="-24000" r="-2062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F07D3C-6BDD-1047-B4B1-1E8DC3111D47}"/>
                  </a:ext>
                </a:extLst>
              </p:cNvPr>
              <p:cNvSpPr txBox="1"/>
              <p:nvPr/>
            </p:nvSpPr>
            <p:spPr>
              <a:xfrm>
                <a:off x="2795311" y="3591231"/>
                <a:ext cx="5142113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à"/>
                </a:pPr>
                <a:r>
                  <a:rPr lang="en-US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training error:</a:t>
                </a:r>
                <a:r>
                  <a:rPr lang="en-US" b="1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  <a:sym typeface="Wingdings" pitchFamily="2" charset="2"/>
                          </a:rPr>
                          <m:t>𝑹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  <a:sym typeface="Wingdings" pitchFamily="2" charset="2"/>
                          </a:rPr>
                          <m:t>𝒆𝒎𝒑</m:t>
                        </m:r>
                      </m:sub>
                    </m:sSub>
                    <m:d>
                      <m:dPr>
                        <m:ctrlPr>
                          <a:rPr lang="de-DE" b="1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  <a:sym typeface="Wingdings" pitchFamily="2" charset="2"/>
                          </a:rPr>
                          <m:t>𝒘</m:t>
                        </m:r>
                      </m:e>
                    </m:d>
                    <m:r>
                      <a:rPr lang="de-DE" b="1" i="1" smtClean="0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  <a:sym typeface="Wingdings" pitchFamily="2" charset="2"/>
                          </a:rPr>
                          <m:t>𝑹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  <a:sym typeface="Wingdings" pitchFamily="2" charset="2"/>
                          </a:rPr>
                          <m:t>𝒆𝒎𝒑</m:t>
                        </m:r>
                      </m:sub>
                    </m:sSub>
                    <m:d>
                      <m:dPr>
                        <m:ctrlP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  <a:sym typeface="Wingdings" pitchFamily="2" charset="2"/>
                          </a:rPr>
                          <m:t>𝒘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  <a:sym typeface="Wingdings" pitchFamily="2" charset="2"/>
                          </a:rPr>
                          <m:t>,</m:t>
                        </m:r>
                        <m:sSubSup>
                          <m:sSubSupPr>
                            <m:ctrlPr>
                              <a:rPr lang="de-DE" b="1" i="1" smtClean="0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  <a:sym typeface="Wingdings" pitchFamily="2" charset="2"/>
                              </a:rPr>
                            </m:ctrlPr>
                          </m:sSubSupPr>
                          <m:e>
                            <m:r>
                              <a:rPr lang="de-DE" b="1" i="1" smtClean="0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  <a:sym typeface="Wingdings" pitchFamily="2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de-DE" b="1" i="1" smtClean="0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  <a:sym typeface="Wingdings" pitchFamily="2" charset="2"/>
                              </a:rPr>
                              <m:t>𝒕</m:t>
                            </m:r>
                          </m:sub>
                          <m:sup>
                            <m:r>
                              <a:rPr lang="de-DE" b="1" i="1" smtClean="0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de-DE" b="1" i="1" smtClean="0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  <a:sym typeface="Wingdings" pitchFamily="2" charset="2"/>
                              </a:rPr>
                              <m:t>𝒊</m:t>
                            </m:r>
                            <m:r>
                              <a:rPr lang="de-DE" b="1" i="1" smtClean="0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  <a:sym typeface="Wingdings" pitchFamily="2" charset="2"/>
                              </a:rPr>
                              <m:t>)</m:t>
                            </m:r>
                          </m:sup>
                        </m:sSubSup>
                        <m:r>
                          <a:rPr lang="de-DE" b="1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  <a:sym typeface="Wingdings" pitchFamily="2" charset="2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F07D3C-6BDD-1047-B4B1-1E8DC3111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311" y="3591231"/>
                <a:ext cx="5142113" cy="506870"/>
              </a:xfrm>
              <a:prstGeom prst="rect">
                <a:avLst/>
              </a:prstGeom>
              <a:blipFill>
                <a:blip r:embed="rId4"/>
                <a:stretch>
                  <a:fillRect l="-739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8DF6C1C-F351-C049-9E63-ADDE7CB921EF}"/>
              </a:ext>
            </a:extLst>
          </p:cNvPr>
          <p:cNvGrpSpPr>
            <a:grpSpLocks noChangeAspect="1"/>
          </p:cNvGrpSpPr>
          <p:nvPr/>
        </p:nvGrpSpPr>
        <p:grpSpPr>
          <a:xfrm>
            <a:off x="198517" y="2165447"/>
            <a:ext cx="1442514" cy="2048400"/>
            <a:chOff x="459108" y="2308062"/>
            <a:chExt cx="1998199" cy="291893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C94D044-D77A-D749-B17C-18B637BBA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9108" y="2308062"/>
              <a:ext cx="1998198" cy="2918937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5C2EE5-DE32-B84C-A59B-BC377879892A}"/>
                </a:ext>
              </a:extLst>
            </p:cNvPr>
            <p:cNvSpPr/>
            <p:nvPr/>
          </p:nvSpPr>
          <p:spPr>
            <a:xfrm>
              <a:off x="459108" y="4360223"/>
              <a:ext cx="1998199" cy="172848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Down Arrow 33">
            <a:extLst>
              <a:ext uri="{FF2B5EF4-FFF2-40B4-BE49-F238E27FC236}">
                <a16:creationId xmlns:a16="http://schemas.microsoft.com/office/drawing/2014/main" id="{8B6B7612-8D72-DE43-B10C-9F6DF3D8536C}"/>
              </a:ext>
            </a:extLst>
          </p:cNvPr>
          <p:cNvSpPr/>
          <p:nvPr/>
        </p:nvSpPr>
        <p:spPr>
          <a:xfrm>
            <a:off x="2402022" y="2293708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F6A4F881-1825-E34A-A502-98BE6354DC0E}"/>
              </a:ext>
            </a:extLst>
          </p:cNvPr>
          <p:cNvSpPr/>
          <p:nvPr/>
        </p:nvSpPr>
        <p:spPr>
          <a:xfrm>
            <a:off x="6818079" y="2276786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0FECD78-36B6-6746-AC4A-D6BD98944094}"/>
              </a:ext>
            </a:extLst>
          </p:cNvPr>
          <p:cNvSpPr txBox="1"/>
          <p:nvPr/>
        </p:nvSpPr>
        <p:spPr>
          <a:xfrm>
            <a:off x="2977227" y="2319413"/>
            <a:ext cx="371415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Empirical Risk Minimization (ERM)</a:t>
            </a:r>
            <a:endParaRPr lang="en-US" sz="1050" b="1" dirty="0">
              <a:solidFill>
                <a:srgbClr val="00A6D6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6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1" grpId="0"/>
      <p:bldP spid="34" grpId="0" animBg="1"/>
      <p:bldP spid="35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3DA21-60DB-6F49-8FBD-09BD83BE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– Training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39459B-E8E3-E342-8035-CF773EFC77DF}"/>
              </a:ext>
            </a:extLst>
          </p:cNvPr>
          <p:cNvGrpSpPr>
            <a:grpSpLocks noChangeAspect="1"/>
          </p:cNvGrpSpPr>
          <p:nvPr/>
        </p:nvGrpSpPr>
        <p:grpSpPr>
          <a:xfrm>
            <a:off x="198517" y="2165447"/>
            <a:ext cx="1442514" cy="2048400"/>
            <a:chOff x="459108" y="2308062"/>
            <a:chExt cx="1998199" cy="291893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4D12B5-1280-3E41-A138-6BC752253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108" y="2308062"/>
              <a:ext cx="1998198" cy="291893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4A4AFFD-65C5-5F4E-9253-FB3DD329B486}"/>
                </a:ext>
              </a:extLst>
            </p:cNvPr>
            <p:cNvSpPr/>
            <p:nvPr/>
          </p:nvSpPr>
          <p:spPr>
            <a:xfrm>
              <a:off x="459108" y="4360223"/>
              <a:ext cx="1998199" cy="172848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E5391D3-3A78-CD46-A5F2-BE8DD47AE663}"/>
              </a:ext>
            </a:extLst>
          </p:cNvPr>
          <p:cNvSpPr txBox="1"/>
          <p:nvPr/>
        </p:nvSpPr>
        <p:spPr>
          <a:xfrm>
            <a:off x="2221390" y="1333452"/>
            <a:ext cx="93615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Training:</a:t>
            </a:r>
            <a:endParaRPr lang="en-US" b="1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858453-90B0-BE44-838D-4DABF227EBC7}"/>
                  </a:ext>
                </a:extLst>
              </p:cNvPr>
              <p:cNvSpPr txBox="1"/>
              <p:nvPr/>
            </p:nvSpPr>
            <p:spPr>
              <a:xfrm>
                <a:off x="3609091" y="1274845"/>
                <a:ext cx="4503797" cy="3942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ea typeface="CMU Serif Roman" panose="02000603000000000000" pitchFamily="2" charset="0"/>
                    <a:cs typeface="CMU Serif Roman" panose="02000603000000000000" pitchFamily="2" charset="0"/>
                  </a:rPr>
                  <a:t> </a:t>
                </a:r>
                <a:r>
                  <a:rPr lang="en-US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optimize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𝒘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𝒕𝒓𝒂𝒊𝒏</m:t>
                        </m:r>
                      </m:sub>
                    </m:sSub>
                    <m:r>
                      <a:rPr lang="de-DE" b="1" i="1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=</m:t>
                    </m:r>
                    <m:func>
                      <m:funcPr>
                        <m:ctrlP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</m:ctrlPr>
                      </m:funcPr>
                      <m:fName>
                        <m: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𝒂𝒓𝒈</m:t>
                        </m:r>
                      </m:fName>
                      <m:e>
                        <m:sSub>
                          <m:sSubPr>
                            <m:ctrlPr>
                              <a:rPr lang="de-DE" b="1" i="1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</m:ctrlPr>
                          </m:sSubPr>
                          <m:e>
                            <m:r>
                              <a:rPr lang="de-DE" b="1" i="1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  <m:t>𝒎𝒊𝒏</m:t>
                            </m:r>
                          </m:e>
                          <m:sub>
                            <m:r>
                              <a:rPr lang="de-DE" b="1" i="1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  <m:t>𝒘</m:t>
                            </m:r>
                            <m:r>
                              <a:rPr lang="de-DE" b="1" i="1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  <m:t>∈</m:t>
                            </m:r>
                            <m:r>
                              <a:rPr lang="de-DE" b="1" i="1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  <m:t>𝜦</m:t>
                            </m:r>
                          </m:sub>
                        </m:sSub>
                      </m:e>
                    </m:func>
                    <m:r>
                      <a:rPr lang="de-DE" b="1" i="1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(</m:t>
                    </m:r>
                    <m:sSub>
                      <m:sSubPr>
                        <m:ctrlPr>
                          <a:rPr lang="de-DE" b="1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𝑹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𝒆𝒎𝒑</m:t>
                        </m:r>
                      </m:sub>
                    </m:sSub>
                    <m:d>
                      <m:dPr>
                        <m:ctrlP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</m:ctrlPr>
                      </m:d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𝒘</m:t>
                        </m:r>
                      </m:e>
                    </m:d>
                    <m:r>
                      <a:rPr lang="de-DE" b="1" i="1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)</m:t>
                    </m:r>
                  </m:oMath>
                </a14:m>
                <a:endParaRPr lang="en-US" b="1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858453-90B0-BE44-838D-4DABF227E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091" y="1274845"/>
                <a:ext cx="4503797" cy="394210"/>
              </a:xfrm>
              <a:prstGeom prst="rect">
                <a:avLst/>
              </a:prstGeom>
              <a:blipFill>
                <a:blip r:embed="rId4"/>
                <a:stretch>
                  <a:fillRect t="-3125" b="-18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119BF49-6939-4548-99CC-12AF39329286}"/>
              </a:ext>
            </a:extLst>
          </p:cNvPr>
          <p:cNvGrpSpPr/>
          <p:nvPr/>
        </p:nvGrpSpPr>
        <p:grpSpPr>
          <a:xfrm>
            <a:off x="2269449" y="1684880"/>
            <a:ext cx="5368298" cy="3020396"/>
            <a:chOff x="2269449" y="1684880"/>
            <a:chExt cx="5368298" cy="30203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EEB46F-8659-4048-A533-EE76ED294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43"/>
            <a:stretch/>
          </p:blipFill>
          <p:spPr>
            <a:xfrm>
              <a:off x="2551814" y="1767079"/>
              <a:ext cx="5085933" cy="293819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878AE6B-D7AA-CA4C-8B03-62B555A77E62}"/>
                    </a:ext>
                  </a:extLst>
                </p:cNvPr>
                <p:cNvSpPr/>
                <p:nvPr/>
              </p:nvSpPr>
              <p:spPr>
                <a:xfrm rot="16200000">
                  <a:off x="1079027" y="2875302"/>
                  <a:ext cx="2795573" cy="4147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  <a:sym typeface="Wingdings" pitchFamily="2" charset="2"/>
                    </a:rPr>
                    <a:t>classification error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  <a:sym typeface="Wingdings" pitchFamily="2" charset="2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  <a:sym typeface="Wingdings" pitchFamily="2" charset="2"/>
                            </a:rPr>
                            <m:t>𝑒𝑚𝑝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  <a:sym typeface="Wingdings" pitchFamily="2" charset="2"/>
                            </a:rPr>
                            <m:t>𝑤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  <a:sym typeface="Wingdings" pitchFamily="2" charset="2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MU Serif Roman" panose="02000603000000000000" pitchFamily="2" charset="0"/>
                                  <a:cs typeface="CMU Serif Roman" panose="02000603000000000000" pitchFamily="2" charset="0"/>
                                  <a:sym typeface="Wingdings" pitchFamily="2" charset="2"/>
                                </a:rPr>
                              </m:ctrlPr>
                            </m:sSubSup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  <a:ea typeface="CMU Serif Roman" panose="02000603000000000000" pitchFamily="2" charset="0"/>
                                  <a:cs typeface="CMU Serif Roman" panose="02000603000000000000" pitchFamily="2" charset="0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  <a:ea typeface="CMU Serif Roman" panose="02000603000000000000" pitchFamily="2" charset="0"/>
                                  <a:cs typeface="CMU Serif Roman" panose="02000603000000000000" pitchFamily="2" charset="0"/>
                                  <a:sym typeface="Wingdings" pitchFamily="2" charset="2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>
                                  <a:latin typeface="Cambria Math" panose="02040503050406030204" pitchFamily="18" charset="0"/>
                                  <a:ea typeface="CMU Serif Roman" panose="02000603000000000000" pitchFamily="2" charset="0"/>
                                  <a:cs typeface="CMU Serif Roman" panose="02000603000000000000" pitchFamily="2" charset="0"/>
                                  <a:sym typeface="Wingdings" pitchFamily="2" charset="2"/>
                                </a:rPr>
                                <m:t>(</m:t>
                              </m:r>
                              <m:r>
                                <a:rPr lang="en-US" sz="1400" b="0" i="1">
                                  <a:latin typeface="Cambria Math" panose="02040503050406030204" pitchFamily="18" charset="0"/>
                                  <a:ea typeface="CMU Serif Roman" panose="02000603000000000000" pitchFamily="2" charset="0"/>
                                  <a:cs typeface="CMU Serif Roman" panose="02000603000000000000" pitchFamily="2" charset="0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a:rPr lang="en-US" sz="1400" b="0" i="1">
                                  <a:latin typeface="Cambria Math" panose="02040503050406030204" pitchFamily="18" charset="0"/>
                                  <a:ea typeface="CMU Serif Roman" panose="02000603000000000000" pitchFamily="2" charset="0"/>
                                  <a:cs typeface="CMU Serif Roman" panose="02000603000000000000" pitchFamily="2" charset="0"/>
                                  <a:sym typeface="Wingdings" pitchFamily="2" charset="2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1400" b="0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  <a:sym typeface="Wingdings" pitchFamily="2" charset="2"/>
                            </a:rPr>
                            <m:t> </m:t>
                          </m:r>
                        </m:e>
                      </m:d>
                    </m:oMath>
                  </a14:m>
                  <a:endParaRPr lang="en-US" sz="1400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878AE6B-D7AA-CA4C-8B03-62B555A77E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079027" y="2875302"/>
                  <a:ext cx="2795573" cy="414729"/>
                </a:xfrm>
                <a:prstGeom prst="rect">
                  <a:avLst/>
                </a:prstGeom>
                <a:blipFill>
                  <a:blip r:embed="rId6"/>
                  <a:stretch>
                    <a:fillRect r="-6061" b="-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874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3DA21-60DB-6F49-8FBD-09BD83BE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– Validation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39459B-E8E3-E342-8035-CF773EFC77DF}"/>
              </a:ext>
            </a:extLst>
          </p:cNvPr>
          <p:cNvGrpSpPr>
            <a:grpSpLocks noChangeAspect="1"/>
          </p:cNvGrpSpPr>
          <p:nvPr/>
        </p:nvGrpSpPr>
        <p:grpSpPr>
          <a:xfrm>
            <a:off x="198509" y="2165447"/>
            <a:ext cx="1442517" cy="1794049"/>
            <a:chOff x="871499" y="2545598"/>
            <a:chExt cx="1998203" cy="255649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4D12B5-1280-3E41-A138-6BC752253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505" y="2545598"/>
              <a:ext cx="1998197" cy="255649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4A4AFFD-65C5-5F4E-9253-FB3DD329B486}"/>
                </a:ext>
              </a:extLst>
            </p:cNvPr>
            <p:cNvSpPr/>
            <p:nvPr/>
          </p:nvSpPr>
          <p:spPr>
            <a:xfrm>
              <a:off x="871499" y="4829913"/>
              <a:ext cx="1998197" cy="172848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E5391D3-3A78-CD46-A5F2-BE8DD47AE663}"/>
              </a:ext>
            </a:extLst>
          </p:cNvPr>
          <p:cNvSpPr txBox="1"/>
          <p:nvPr/>
        </p:nvSpPr>
        <p:spPr>
          <a:xfrm>
            <a:off x="2040627" y="1350668"/>
            <a:ext cx="11221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Validation:</a:t>
            </a:r>
            <a:endParaRPr lang="en-US" b="1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858453-90B0-BE44-838D-4DABF227EBC7}"/>
                  </a:ext>
                </a:extLst>
              </p:cNvPr>
              <p:cNvSpPr txBox="1"/>
              <p:nvPr/>
            </p:nvSpPr>
            <p:spPr>
              <a:xfrm>
                <a:off x="3630356" y="1242947"/>
                <a:ext cx="5307158" cy="428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ea typeface="CMU Serif Roman" panose="02000603000000000000" pitchFamily="2" charset="0"/>
                    <a:cs typeface="CMU Serif Roman" panose="02000603000000000000" pitchFamily="2" charset="0"/>
                  </a:rPr>
                  <a:t> </a:t>
                </a:r>
                <a:r>
                  <a:rPr lang="en-US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measure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𝑅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</m:ctrlPr>
                      </m:sSubPr>
                      <m:e>
                        <m:r>
                          <a:rPr lang="de-DE" b="0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𝑡𝑟𝑎𝑖𝑛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)</m:t>
                    </m:r>
                  </m:oMath>
                </a14:m>
                <a:r>
                  <a:rPr lang="en-US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 with </a:t>
                </a:r>
                <a:r>
                  <a:rPr lang="en-US" b="1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validation set 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</m:ctrlPr>
                      </m:sSubSup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𝒙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𝒗</m:t>
                        </m:r>
                      </m:sub>
                      <m:sup>
                        <m: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(</m:t>
                        </m:r>
                        <m: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𝒑</m:t>
                        </m:r>
                        <m: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b="1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,</a:t>
                </a:r>
                <a:r>
                  <a:rPr lang="en-US" b="1" dirty="0">
                    <a:ea typeface="CMU Serif Roman" panose="02000603000000000000" pitchFamily="2" charset="0"/>
                    <a:cs typeface="CMU Serif Roman" panose="02000603000000000000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</m:ctrlPr>
                      </m:sSubSup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𝒚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𝒗</m:t>
                        </m:r>
                      </m:sub>
                      <m:sup>
                        <m: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(</m:t>
                        </m:r>
                        <m: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𝒑</m:t>
                        </m:r>
                        <m: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b="1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858453-90B0-BE44-838D-4DABF227E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356" y="1242947"/>
                <a:ext cx="5307158" cy="428643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3056C3E-36B4-F747-B33A-F019F71FA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2633" y="1753059"/>
            <a:ext cx="5259767" cy="2952217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D27CFB-BDDD-9B4B-B9F2-B2BF24F1B5B4}"/>
              </a:ext>
            </a:extLst>
          </p:cNvPr>
          <p:cNvCxnSpPr/>
          <p:nvPr/>
        </p:nvCxnSpPr>
        <p:spPr>
          <a:xfrm>
            <a:off x="6730409" y="3583172"/>
            <a:ext cx="0" cy="648586"/>
          </a:xfrm>
          <a:prstGeom prst="straightConnector1">
            <a:avLst/>
          </a:prstGeom>
          <a:ln>
            <a:solidFill>
              <a:srgbClr val="C00000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4C1F0E7-7D73-C545-9118-C88CC7A72FED}"/>
              </a:ext>
            </a:extLst>
          </p:cNvPr>
          <p:cNvSpPr txBox="1"/>
          <p:nvPr/>
        </p:nvSpPr>
        <p:spPr>
          <a:xfrm>
            <a:off x="5397051" y="370512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overfitting</a:t>
            </a:r>
          </a:p>
        </p:txBody>
      </p:sp>
    </p:spTree>
    <p:extLst>
      <p:ext uri="{BB962C8B-B14F-4D97-AF65-F5344CB8AC3E}">
        <p14:creationId xmlns:p14="http://schemas.microsoft.com/office/powerpoint/2010/main" val="275183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3FEB3-D40D-1847-8A58-C820FCC921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Principles of Machine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44E59-6A70-8246-BFF8-B7F081103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399" y="2678374"/>
            <a:ext cx="7859920" cy="14942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Fully-connected Neural Networks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Improvements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02CA9-A0EC-884A-9950-8AF59099ABA2}"/>
              </a:ext>
            </a:extLst>
          </p:cNvPr>
          <p:cNvSpPr/>
          <p:nvPr/>
        </p:nvSpPr>
        <p:spPr>
          <a:xfrm>
            <a:off x="1240701" y="2616612"/>
            <a:ext cx="4756062" cy="828517"/>
          </a:xfrm>
          <a:prstGeom prst="rect">
            <a:avLst/>
          </a:prstGeom>
          <a:solidFill>
            <a:schemeClr val="bg2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28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3ADFEB-9CEB-A742-AC11-36D6D20B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– Troubleshooting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6645D-E48D-B343-93C2-331880CD61A2}"/>
              </a:ext>
            </a:extLst>
          </p:cNvPr>
          <p:cNvSpPr txBox="1"/>
          <p:nvPr/>
        </p:nvSpPr>
        <p:spPr>
          <a:xfrm>
            <a:off x="937533" y="1722216"/>
            <a:ext cx="70147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Overfitting Prevention: 			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adapt model to learning problem</a:t>
            </a:r>
            <a:endParaRPr lang="en-US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  <a:sym typeface="Wingdings" pitchFamily="2" charset="2"/>
            </a:endParaRPr>
          </a:p>
        </p:txBody>
      </p:sp>
      <p:pic>
        <p:nvPicPr>
          <p:cNvPr id="8" name="Picture 7" descr="A group of people posing for the camera&#13;&#10;&#13;&#10;Description automatically generated">
            <a:extLst>
              <a:ext uri="{FF2B5EF4-FFF2-40B4-BE49-F238E27FC236}">
                <a16:creationId xmlns:a16="http://schemas.microsoft.com/office/drawing/2014/main" id="{7F4D0488-57BE-1C4F-B668-0DF3D96A7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13" y="2210598"/>
            <a:ext cx="3080973" cy="21836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C14368-A717-424F-BD5C-9BF0B77E66D6}"/>
              </a:ext>
            </a:extLst>
          </p:cNvPr>
          <p:cNvSpPr txBox="1"/>
          <p:nvPr/>
        </p:nvSpPr>
        <p:spPr>
          <a:xfrm>
            <a:off x="4572000" y="2316625"/>
            <a:ext cx="410368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Learning Problem: 	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feature extraction</a:t>
            </a:r>
          </a:p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endParaRPr lang="en-US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sym typeface="Wingdings" pitchFamily="2" charset="2"/>
              </a:rPr>
              <a:t>feature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sym typeface="Wingdings" pitchFamily="2" charset="2"/>
              </a:rPr>
              <a:t>: 	useful information in data </a:t>
            </a:r>
            <a:b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sym typeface="Wingdings" pitchFamily="2" charset="2"/>
              </a:rPr>
            </a:b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sym typeface="Wingdings" pitchFamily="2" charset="2"/>
              </a:rPr>
              <a:t>			e.g. 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eye color</a:t>
            </a:r>
            <a:endParaRPr lang="en-US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5008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3;&#10;&#13;&#10;Description automatically generated">
            <a:extLst>
              <a:ext uri="{FF2B5EF4-FFF2-40B4-BE49-F238E27FC236}">
                <a16:creationId xmlns:a16="http://schemas.microsoft.com/office/drawing/2014/main" id="{7F4D0488-57BE-1C4F-B668-0DF3D96A7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89" y="2214227"/>
            <a:ext cx="3080973" cy="218360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3ADFEB-9CEB-A742-AC11-36D6D20B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– Sparse Connectivity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586F6-51A4-C841-894B-9017E9AFB2CF}"/>
              </a:ext>
            </a:extLst>
          </p:cNvPr>
          <p:cNvSpPr txBox="1"/>
          <p:nvPr/>
        </p:nvSpPr>
        <p:spPr>
          <a:xfrm>
            <a:off x="937533" y="1722216"/>
            <a:ext cx="75629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Status quo network: 				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parameter matrix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extracts features in </a:t>
            </a:r>
          </a:p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								entire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image</a:t>
            </a:r>
            <a:endParaRPr lang="en-US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  <a:sym typeface="Wingdings" pitchFamily="2" charset="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C94C5A-B54B-074A-A921-0A8C9BE0E660}"/>
              </a:ext>
            </a:extLst>
          </p:cNvPr>
          <p:cNvSpPr/>
          <p:nvPr/>
        </p:nvSpPr>
        <p:spPr>
          <a:xfrm>
            <a:off x="1567318" y="2421764"/>
            <a:ext cx="3080973" cy="2183602"/>
          </a:xfrm>
          <a:prstGeom prst="rect">
            <a:avLst/>
          </a:prstGeom>
          <a:solidFill>
            <a:srgbClr val="0096FF">
              <a:alpha val="57000"/>
            </a:srgbClr>
          </a:solidFill>
          <a:ln>
            <a:solidFill>
              <a:srgbClr val="009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A5A443-B380-7D46-9AB5-91EC8EB7F2B5}"/>
              </a:ext>
            </a:extLst>
          </p:cNvPr>
          <p:cNvCxnSpPr/>
          <p:nvPr/>
        </p:nvCxnSpPr>
        <p:spPr>
          <a:xfrm>
            <a:off x="903289" y="2214227"/>
            <a:ext cx="664029" cy="20684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13497F-2523-2643-BEB6-DB9E7B87E2C8}"/>
              </a:ext>
            </a:extLst>
          </p:cNvPr>
          <p:cNvCxnSpPr/>
          <p:nvPr/>
        </p:nvCxnSpPr>
        <p:spPr>
          <a:xfrm>
            <a:off x="3984262" y="2214227"/>
            <a:ext cx="664029" cy="20684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B3BBB3-723E-F743-B7CE-8DB5669F519E}"/>
              </a:ext>
            </a:extLst>
          </p:cNvPr>
          <p:cNvCxnSpPr/>
          <p:nvPr/>
        </p:nvCxnSpPr>
        <p:spPr>
          <a:xfrm>
            <a:off x="3984262" y="4386943"/>
            <a:ext cx="664029" cy="20684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B9A248-8E74-424F-9919-E59E99F5F068}"/>
              </a:ext>
            </a:extLst>
          </p:cNvPr>
          <p:cNvCxnSpPr/>
          <p:nvPr/>
        </p:nvCxnSpPr>
        <p:spPr>
          <a:xfrm>
            <a:off x="893764" y="4370625"/>
            <a:ext cx="664029" cy="20684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98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3;&#10;&#13;&#10;Description automatically generated">
            <a:extLst>
              <a:ext uri="{FF2B5EF4-FFF2-40B4-BE49-F238E27FC236}">
                <a16:creationId xmlns:a16="http://schemas.microsoft.com/office/drawing/2014/main" id="{7F4D0488-57BE-1C4F-B668-0DF3D96A7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89" y="2214227"/>
            <a:ext cx="3080973" cy="218360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3ADFEB-9CEB-A742-AC11-36D6D20B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– Sparse Connectivity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586F6-51A4-C841-894B-9017E9AFB2CF}"/>
              </a:ext>
            </a:extLst>
          </p:cNvPr>
          <p:cNvSpPr txBox="1"/>
          <p:nvPr/>
        </p:nvSpPr>
        <p:spPr>
          <a:xfrm>
            <a:off x="937533" y="1722216"/>
            <a:ext cx="75629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Status quo network: 				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parameter matrix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extracts features in </a:t>
            </a:r>
          </a:p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								entire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image</a:t>
            </a:r>
            <a:endParaRPr lang="en-US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  <a:sym typeface="Wingdings" pitchFamily="2" charset="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39A666-02FF-9547-B93A-1C8ADB80A1B2}"/>
              </a:ext>
            </a:extLst>
          </p:cNvPr>
          <p:cNvSpPr txBox="1"/>
          <p:nvPr/>
        </p:nvSpPr>
        <p:spPr>
          <a:xfrm>
            <a:off x="4852981" y="2546801"/>
            <a:ext cx="42768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Improvement 1: 	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cover only relevant area</a:t>
            </a:r>
            <a:endParaRPr lang="en-US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  <a:sym typeface="Wingdings" pitchFamily="2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40609A-B0C4-8A4B-8535-4A747890A585}"/>
              </a:ext>
            </a:extLst>
          </p:cNvPr>
          <p:cNvSpPr/>
          <p:nvPr/>
        </p:nvSpPr>
        <p:spPr>
          <a:xfrm>
            <a:off x="1235303" y="3777343"/>
            <a:ext cx="582611" cy="468086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DBBB68-0B11-5749-9F15-7EE804876868}"/>
              </a:ext>
            </a:extLst>
          </p:cNvPr>
          <p:cNvCxnSpPr/>
          <p:nvPr/>
        </p:nvCxnSpPr>
        <p:spPr>
          <a:xfrm>
            <a:off x="1235303" y="3777343"/>
            <a:ext cx="664029" cy="20684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D4F0B9-7028-824F-A595-6C7AB7D85B03}"/>
              </a:ext>
            </a:extLst>
          </p:cNvPr>
          <p:cNvCxnSpPr/>
          <p:nvPr/>
        </p:nvCxnSpPr>
        <p:spPr>
          <a:xfrm>
            <a:off x="1809104" y="3779039"/>
            <a:ext cx="664029" cy="20684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DFE07B-BDC9-0F48-B995-28790AEE78C3}"/>
              </a:ext>
            </a:extLst>
          </p:cNvPr>
          <p:cNvCxnSpPr/>
          <p:nvPr/>
        </p:nvCxnSpPr>
        <p:spPr>
          <a:xfrm>
            <a:off x="1812470" y="4242129"/>
            <a:ext cx="664029" cy="20684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A4CCCFD-BB13-444C-AF66-994504DB3006}"/>
              </a:ext>
            </a:extLst>
          </p:cNvPr>
          <p:cNvCxnSpPr/>
          <p:nvPr/>
        </p:nvCxnSpPr>
        <p:spPr>
          <a:xfrm>
            <a:off x="1234166" y="4245400"/>
            <a:ext cx="664029" cy="20684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0F44345-27B0-7741-83C7-4E3BEA3208C1}"/>
              </a:ext>
            </a:extLst>
          </p:cNvPr>
          <p:cNvSpPr/>
          <p:nvPr/>
        </p:nvSpPr>
        <p:spPr>
          <a:xfrm>
            <a:off x="1903285" y="3984162"/>
            <a:ext cx="582611" cy="468086"/>
          </a:xfrm>
          <a:prstGeom prst="rect">
            <a:avLst/>
          </a:prstGeom>
          <a:solidFill>
            <a:srgbClr val="0096FF">
              <a:alpha val="57000"/>
            </a:srgbClr>
          </a:solidFill>
          <a:ln w="9525">
            <a:solidFill>
              <a:srgbClr val="009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593D2F0E-A4AD-0141-BB68-CD655E10C2EF}"/>
              </a:ext>
            </a:extLst>
          </p:cNvPr>
          <p:cNvSpPr/>
          <p:nvPr/>
        </p:nvSpPr>
        <p:spPr>
          <a:xfrm rot="16200000">
            <a:off x="4927288" y="3155898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A36A7F-E734-4245-98D4-BE554A546F74}"/>
              </a:ext>
            </a:extLst>
          </p:cNvPr>
          <p:cNvSpPr txBox="1"/>
          <p:nvPr/>
        </p:nvSpPr>
        <p:spPr>
          <a:xfrm>
            <a:off x="5344781" y="3136182"/>
            <a:ext cx="3589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reduce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connectivity 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of parameter </a:t>
            </a:r>
          </a:p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matrix</a:t>
            </a:r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C3C7A5B1-61B2-D24D-A72E-0FBC7E862801}"/>
              </a:ext>
            </a:extLst>
          </p:cNvPr>
          <p:cNvSpPr/>
          <p:nvPr/>
        </p:nvSpPr>
        <p:spPr>
          <a:xfrm rot="16200000">
            <a:off x="4927288" y="3876782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9CC59A-0C96-5940-B7EE-CABC053F9069}"/>
              </a:ext>
            </a:extLst>
          </p:cNvPr>
          <p:cNvSpPr txBox="1"/>
          <p:nvPr/>
        </p:nvSpPr>
        <p:spPr>
          <a:xfrm>
            <a:off x="5344781" y="3948506"/>
            <a:ext cx="3542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Discrete convolution 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with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kernel </a:t>
            </a:r>
          </a:p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results in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feature map</a:t>
            </a:r>
          </a:p>
        </p:txBody>
      </p:sp>
    </p:spTree>
    <p:extLst>
      <p:ext uri="{BB962C8B-B14F-4D97-AF65-F5344CB8AC3E}">
        <p14:creationId xmlns:p14="http://schemas.microsoft.com/office/powerpoint/2010/main" val="64570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118 0 " pathEditMode="relative" ptsTypes="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118 0 " pathEditMode="relative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118 0 " pathEditMode="relative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118 0 " pathEditMode="relative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118 0 " pathEditMode="relative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118 0 " pathEditMode="relative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  <p:bldP spid="3" grpId="1" animBg="1"/>
      <p:bldP spid="28" grpId="0" animBg="1"/>
      <p:bldP spid="28" grpId="1" animBg="1"/>
      <p:bldP spid="29" grpId="0" animBg="1"/>
      <p:bldP spid="30" grpId="0"/>
      <p:bldP spid="22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3;&#10;&#13;&#10;Description automatically generated">
            <a:extLst>
              <a:ext uri="{FF2B5EF4-FFF2-40B4-BE49-F238E27FC236}">
                <a16:creationId xmlns:a16="http://schemas.microsoft.com/office/drawing/2014/main" id="{7F4D0488-57BE-1C4F-B668-0DF3D96A7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89" y="2214227"/>
            <a:ext cx="3080973" cy="218360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3ADFEB-9CEB-A742-AC11-36D6D20B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– Parameter Sharing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586F6-51A4-C841-894B-9017E9AFB2CF}"/>
              </a:ext>
            </a:extLst>
          </p:cNvPr>
          <p:cNvSpPr txBox="1"/>
          <p:nvPr/>
        </p:nvSpPr>
        <p:spPr>
          <a:xfrm>
            <a:off x="937533" y="1722216"/>
            <a:ext cx="73064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Status quo network: 				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one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set of parameter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for all 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features</a:t>
            </a:r>
            <a:endParaRPr lang="en-US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  <a:sym typeface="Wingdings" pitchFamily="2" charset="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1618D0-101F-314A-8551-AEC058CA22E8}"/>
              </a:ext>
            </a:extLst>
          </p:cNvPr>
          <p:cNvSpPr txBox="1"/>
          <p:nvPr/>
        </p:nvSpPr>
        <p:spPr>
          <a:xfrm>
            <a:off x="4599508" y="2548051"/>
            <a:ext cx="408605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Improvement 2: 	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one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parameter set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for </a:t>
            </a:r>
          </a:p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				each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feature</a:t>
            </a:r>
            <a:endParaRPr lang="en-US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  <a:sym typeface="Wingdings" pitchFamily="2" charset="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536694-F918-5C47-9A6A-E5ACB4B78718}"/>
              </a:ext>
            </a:extLst>
          </p:cNvPr>
          <p:cNvSpPr/>
          <p:nvPr/>
        </p:nvSpPr>
        <p:spPr>
          <a:xfrm>
            <a:off x="1235303" y="3777343"/>
            <a:ext cx="582611" cy="468086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A8572A5-3686-9B4F-A43A-6E42840CD81E}"/>
              </a:ext>
            </a:extLst>
          </p:cNvPr>
          <p:cNvCxnSpPr/>
          <p:nvPr/>
        </p:nvCxnSpPr>
        <p:spPr>
          <a:xfrm>
            <a:off x="1235303" y="3777343"/>
            <a:ext cx="664029" cy="20684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B41710-8A60-254A-A46C-AB0DD4B4BAC2}"/>
              </a:ext>
            </a:extLst>
          </p:cNvPr>
          <p:cNvCxnSpPr/>
          <p:nvPr/>
        </p:nvCxnSpPr>
        <p:spPr>
          <a:xfrm>
            <a:off x="1809104" y="3779039"/>
            <a:ext cx="664029" cy="20684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179EED0-59C0-0D42-9E2F-A57514B5AB54}"/>
              </a:ext>
            </a:extLst>
          </p:cNvPr>
          <p:cNvCxnSpPr/>
          <p:nvPr/>
        </p:nvCxnSpPr>
        <p:spPr>
          <a:xfrm>
            <a:off x="1812470" y="4242129"/>
            <a:ext cx="664029" cy="20684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C7D1BF6-8352-A14F-80E8-B1E22DC8F841}"/>
              </a:ext>
            </a:extLst>
          </p:cNvPr>
          <p:cNvCxnSpPr/>
          <p:nvPr/>
        </p:nvCxnSpPr>
        <p:spPr>
          <a:xfrm>
            <a:off x="1234166" y="4245400"/>
            <a:ext cx="664029" cy="20684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B01677A-7010-ED4D-813E-A0A60A3C64F1}"/>
              </a:ext>
            </a:extLst>
          </p:cNvPr>
          <p:cNvSpPr/>
          <p:nvPr/>
        </p:nvSpPr>
        <p:spPr>
          <a:xfrm>
            <a:off x="1903285" y="3984162"/>
            <a:ext cx="582611" cy="468086"/>
          </a:xfrm>
          <a:prstGeom prst="rect">
            <a:avLst/>
          </a:prstGeom>
          <a:solidFill>
            <a:srgbClr val="0096FF">
              <a:alpha val="57000"/>
            </a:srgbClr>
          </a:solidFill>
          <a:ln w="9525">
            <a:solidFill>
              <a:srgbClr val="009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3;&#10;&#13;&#10;Description automatically generated">
            <a:extLst>
              <a:ext uri="{FF2B5EF4-FFF2-40B4-BE49-F238E27FC236}">
                <a16:creationId xmlns:a16="http://schemas.microsoft.com/office/drawing/2014/main" id="{7F4D0488-57BE-1C4F-B668-0DF3D96A7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89" y="2214227"/>
            <a:ext cx="3080973" cy="218360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3ADFEB-9CEB-A742-AC11-36D6D20B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– Parameter Sharing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586F6-51A4-C841-894B-9017E9AFB2CF}"/>
              </a:ext>
            </a:extLst>
          </p:cNvPr>
          <p:cNvSpPr txBox="1"/>
          <p:nvPr/>
        </p:nvSpPr>
        <p:spPr>
          <a:xfrm>
            <a:off x="937533" y="1722216"/>
            <a:ext cx="73064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Status quo network: 				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one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set of parameter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for all 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features</a:t>
            </a:r>
            <a:endParaRPr lang="en-US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  <a:sym typeface="Wingdings" pitchFamily="2" charset="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1618D0-101F-314A-8551-AEC058CA22E8}"/>
              </a:ext>
            </a:extLst>
          </p:cNvPr>
          <p:cNvSpPr txBox="1"/>
          <p:nvPr/>
        </p:nvSpPr>
        <p:spPr>
          <a:xfrm>
            <a:off x="4599508" y="2548051"/>
            <a:ext cx="408605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Improvement 2: 	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one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parameter set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for </a:t>
            </a:r>
          </a:p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				each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feature</a:t>
            </a:r>
            <a:endParaRPr lang="en-US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  <a:sym typeface="Wingdings" pitchFamily="2" charset="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536694-F918-5C47-9A6A-E5ACB4B78718}"/>
              </a:ext>
            </a:extLst>
          </p:cNvPr>
          <p:cNvSpPr/>
          <p:nvPr/>
        </p:nvSpPr>
        <p:spPr>
          <a:xfrm>
            <a:off x="1235303" y="3777343"/>
            <a:ext cx="582611" cy="468086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A8572A5-3686-9B4F-A43A-6E42840CD81E}"/>
              </a:ext>
            </a:extLst>
          </p:cNvPr>
          <p:cNvCxnSpPr/>
          <p:nvPr/>
        </p:nvCxnSpPr>
        <p:spPr>
          <a:xfrm>
            <a:off x="1235303" y="3777343"/>
            <a:ext cx="664029" cy="20684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B41710-8A60-254A-A46C-AB0DD4B4BAC2}"/>
              </a:ext>
            </a:extLst>
          </p:cNvPr>
          <p:cNvCxnSpPr/>
          <p:nvPr/>
        </p:nvCxnSpPr>
        <p:spPr>
          <a:xfrm>
            <a:off x="1809104" y="3779039"/>
            <a:ext cx="664029" cy="20684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179EED0-59C0-0D42-9E2F-A57514B5AB54}"/>
              </a:ext>
            </a:extLst>
          </p:cNvPr>
          <p:cNvCxnSpPr/>
          <p:nvPr/>
        </p:nvCxnSpPr>
        <p:spPr>
          <a:xfrm>
            <a:off x="1812470" y="4242129"/>
            <a:ext cx="664029" cy="20684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C7D1BF6-8352-A14F-80E8-B1E22DC8F841}"/>
              </a:ext>
            </a:extLst>
          </p:cNvPr>
          <p:cNvCxnSpPr/>
          <p:nvPr/>
        </p:nvCxnSpPr>
        <p:spPr>
          <a:xfrm>
            <a:off x="1234166" y="4245400"/>
            <a:ext cx="664029" cy="20684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2234703-BC69-2A48-A1E1-E23E8CB217B5}"/>
              </a:ext>
            </a:extLst>
          </p:cNvPr>
          <p:cNvSpPr/>
          <p:nvPr/>
        </p:nvSpPr>
        <p:spPr>
          <a:xfrm>
            <a:off x="1898363" y="3989218"/>
            <a:ext cx="582611" cy="468086"/>
          </a:xfrm>
          <a:prstGeom prst="rect">
            <a:avLst/>
          </a:prstGeom>
          <a:solidFill>
            <a:srgbClr val="945200">
              <a:alpha val="57000"/>
            </a:srgbClr>
          </a:solidFill>
          <a:ln w="9525">
            <a:solidFill>
              <a:srgbClr val="9452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84F15F-A2C7-D242-BCC0-B4DCE2602859}"/>
              </a:ext>
            </a:extLst>
          </p:cNvPr>
          <p:cNvSpPr txBox="1"/>
          <p:nvPr/>
        </p:nvSpPr>
        <p:spPr>
          <a:xfrm>
            <a:off x="5091309" y="3381355"/>
            <a:ext cx="313547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results in several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feature maps:</a:t>
            </a:r>
          </a:p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sym typeface="Wingdings" pitchFamily="2" charset="2"/>
              </a:rPr>
              <a:t>matrix  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sym typeface="Wingdings" pitchFamily="2" charset="2"/>
              </a:rPr>
              <a:t>tensor</a:t>
            </a:r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4242CB7C-B7D3-0A4E-BDD3-90F709AB0586}"/>
              </a:ext>
            </a:extLst>
          </p:cNvPr>
          <p:cNvSpPr/>
          <p:nvPr/>
        </p:nvSpPr>
        <p:spPr>
          <a:xfrm rot="16200000">
            <a:off x="4673816" y="3356839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3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1" animBg="1"/>
      <p:bldP spid="22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3ADFEB-9CEB-A742-AC11-36D6D20B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Neural Networks – Convolutional Networks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29BA2C-290A-A843-ADF0-E86F5FAEF86D}"/>
              </a:ext>
            </a:extLst>
          </p:cNvPr>
          <p:cNvSpPr txBox="1"/>
          <p:nvPr/>
        </p:nvSpPr>
        <p:spPr>
          <a:xfrm>
            <a:off x="926657" y="1826081"/>
            <a:ext cx="54886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Learning Problem: 				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feature extraction</a:t>
            </a:r>
            <a:endParaRPr lang="en-US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0A7F673C-384D-CB44-B07B-05B93BB24D3B}"/>
              </a:ext>
            </a:extLst>
          </p:cNvPr>
          <p:cNvSpPr/>
          <p:nvPr/>
        </p:nvSpPr>
        <p:spPr>
          <a:xfrm rot="16200000">
            <a:off x="1000965" y="4044051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639986-1EDD-4D4A-A59F-D2CF1FEE722D}"/>
              </a:ext>
            </a:extLst>
          </p:cNvPr>
          <p:cNvSpPr txBox="1"/>
          <p:nvPr/>
        </p:nvSpPr>
        <p:spPr>
          <a:xfrm>
            <a:off x="1418458" y="4024335"/>
            <a:ext cx="464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fundament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of convolutional network</a:t>
            </a:r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8A70CCD5-A0F7-664F-90AC-2777A5366926}"/>
              </a:ext>
            </a:extLst>
          </p:cNvPr>
          <p:cNvSpPr/>
          <p:nvPr/>
        </p:nvSpPr>
        <p:spPr>
          <a:xfrm rot="16200000">
            <a:off x="1000965" y="2775711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372C0B-050D-9843-AB7F-E7E030ADC6AE}"/>
              </a:ext>
            </a:extLst>
          </p:cNvPr>
          <p:cNvSpPr txBox="1"/>
          <p:nvPr/>
        </p:nvSpPr>
        <p:spPr>
          <a:xfrm>
            <a:off x="1418457" y="2755995"/>
            <a:ext cx="7031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layers with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multiple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discrete convolution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instead of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one common matrix multiplication</a:t>
            </a:r>
            <a:endParaRPr lang="en-US" b="1" dirty="0">
              <a:solidFill>
                <a:srgbClr val="00A6D6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05849B62-B39E-3C4A-99C9-7A4514E7E208}"/>
              </a:ext>
            </a:extLst>
          </p:cNvPr>
          <p:cNvSpPr/>
          <p:nvPr/>
        </p:nvSpPr>
        <p:spPr>
          <a:xfrm rot="16200000">
            <a:off x="980645" y="3517995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39E4C1-B8A4-7A40-B137-ABA19118DC3B}"/>
              </a:ext>
            </a:extLst>
          </p:cNvPr>
          <p:cNvSpPr txBox="1"/>
          <p:nvPr/>
        </p:nvSpPr>
        <p:spPr>
          <a:xfrm>
            <a:off x="1398137" y="3528665"/>
            <a:ext cx="703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convolutional layer</a:t>
            </a:r>
          </a:p>
        </p:txBody>
      </p:sp>
    </p:spTree>
    <p:extLst>
      <p:ext uri="{BB962C8B-B14F-4D97-AF65-F5344CB8AC3E}">
        <p14:creationId xmlns:p14="http://schemas.microsoft.com/office/powerpoint/2010/main" val="4850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22" grpId="0" animBg="1"/>
      <p:bldP spid="23" grpId="0"/>
      <p:bldP spid="9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339329"/>
            <a:ext cx="8040895" cy="8572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Deep Convolutional Neural Networks for Image Processing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089BED-8F97-9D46-B7AE-E71A08E7D337}"/>
              </a:ext>
            </a:extLst>
          </p:cNvPr>
          <p:cNvSpPr txBox="1"/>
          <p:nvPr/>
        </p:nvSpPr>
        <p:spPr>
          <a:xfrm>
            <a:off x="805226" y="1726008"/>
            <a:ext cx="788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Image Processing:				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extracting useful information from an image</a:t>
            </a:r>
            <a:endParaRPr lang="en-US" b="1" dirty="0">
              <a:solidFill>
                <a:srgbClr val="00A6D6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CA7F50-EAFD-8545-B17A-43388A1ECD51}"/>
              </a:ext>
            </a:extLst>
          </p:cNvPr>
          <p:cNvGrpSpPr/>
          <p:nvPr/>
        </p:nvGrpSpPr>
        <p:grpSpPr>
          <a:xfrm>
            <a:off x="909955" y="2392680"/>
            <a:ext cx="3746500" cy="1638300"/>
            <a:chOff x="828675" y="2392680"/>
            <a:chExt cx="3746500" cy="1638300"/>
          </a:xfrm>
        </p:grpSpPr>
        <p:pic>
          <p:nvPicPr>
            <p:cNvPr id="22" name="Picture 21" descr="A picture containing ground, pizza&#13;&#10;&#13;&#10;Description automatically generated">
              <a:extLst>
                <a:ext uri="{FF2B5EF4-FFF2-40B4-BE49-F238E27FC236}">
                  <a16:creationId xmlns:a16="http://schemas.microsoft.com/office/drawing/2014/main" id="{5288B873-A471-5E48-A6D3-E7EDBF744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8675" y="2392680"/>
              <a:ext cx="3746500" cy="16383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DC11B99-CCBE-6945-ACDA-46189BC6CB4C}"/>
                </a:ext>
              </a:extLst>
            </p:cNvPr>
            <p:cNvSpPr txBox="1"/>
            <p:nvPr/>
          </p:nvSpPr>
          <p:spPr>
            <a:xfrm>
              <a:off x="828675" y="2392680"/>
              <a:ext cx="3308919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dirty="0">
                  <a:solidFill>
                    <a:schemeClr val="bg1"/>
                  </a:solidFill>
                </a:rPr>
                <a:t>https://</a:t>
              </a:r>
              <a:r>
                <a:rPr lang="en-US" sz="400" dirty="0" err="1">
                  <a:solidFill>
                    <a:schemeClr val="bg1"/>
                  </a:solidFill>
                </a:rPr>
                <a:t>www.researchgate.net</a:t>
              </a:r>
              <a:r>
                <a:rPr lang="en-US" sz="400" dirty="0">
                  <a:solidFill>
                    <a:schemeClr val="bg1"/>
                  </a:solidFill>
                </a:rPr>
                <a:t>/figure/An-overview-image-of-a-dendritic-microstructure-turbine-blade-made-from-Ni-base_fig1_278327694</a:t>
              </a:r>
            </a:p>
          </p:txBody>
        </p:sp>
      </p:grpSp>
      <p:sp>
        <p:nvSpPr>
          <p:cNvPr id="28" name="Down Arrow 27">
            <a:extLst>
              <a:ext uri="{FF2B5EF4-FFF2-40B4-BE49-F238E27FC236}">
                <a16:creationId xmlns:a16="http://schemas.microsoft.com/office/drawing/2014/main" id="{4BCF8CB4-5D95-9549-AA4C-C252537D90F5}"/>
              </a:ext>
            </a:extLst>
          </p:cNvPr>
          <p:cNvSpPr/>
          <p:nvPr/>
        </p:nvSpPr>
        <p:spPr>
          <a:xfrm rot="16200000">
            <a:off x="4862633" y="2412396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9D0B35-AE17-534B-B60A-5C5C37D06B6A}"/>
              </a:ext>
            </a:extLst>
          </p:cNvPr>
          <p:cNvSpPr txBox="1"/>
          <p:nvPr/>
        </p:nvSpPr>
        <p:spPr>
          <a:xfrm>
            <a:off x="5280126" y="2392680"/>
            <a:ext cx="293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Option A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	safety critical</a:t>
            </a:r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37D5820A-A2F3-2540-AE26-AA5FCD61BBC6}"/>
              </a:ext>
            </a:extLst>
          </p:cNvPr>
          <p:cNvSpPr/>
          <p:nvPr/>
        </p:nvSpPr>
        <p:spPr>
          <a:xfrm rot="16200000">
            <a:off x="4862633" y="2988425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EB9E53-8746-4146-87E3-2B4AC72AF184}"/>
              </a:ext>
            </a:extLst>
          </p:cNvPr>
          <p:cNvSpPr txBox="1"/>
          <p:nvPr/>
        </p:nvSpPr>
        <p:spPr>
          <a:xfrm>
            <a:off x="5280126" y="2968709"/>
            <a:ext cx="3738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Option B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	shorten maintenance</a:t>
            </a:r>
          </a:p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			interval</a:t>
            </a:r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E0B00770-33F3-D14F-9A6E-3A3D91816557}"/>
              </a:ext>
            </a:extLst>
          </p:cNvPr>
          <p:cNvSpPr/>
          <p:nvPr/>
        </p:nvSpPr>
        <p:spPr>
          <a:xfrm rot="16200000">
            <a:off x="4862633" y="3666901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0C5665-E2F3-3642-98EB-8FA76C326BF5}"/>
              </a:ext>
            </a:extLst>
          </p:cNvPr>
          <p:cNvSpPr txBox="1"/>
          <p:nvPr/>
        </p:nvSpPr>
        <p:spPr>
          <a:xfrm>
            <a:off x="5280126" y="3647185"/>
            <a:ext cx="320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Option C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	no consequences</a:t>
            </a:r>
          </a:p>
        </p:txBody>
      </p:sp>
    </p:spTree>
    <p:extLst>
      <p:ext uri="{BB962C8B-B14F-4D97-AF65-F5344CB8AC3E}">
        <p14:creationId xmlns:p14="http://schemas.microsoft.com/office/powerpoint/2010/main" val="191754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3FEB3-D40D-1847-8A58-C820FCC921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Image Classification with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841CAB-85A9-9F4E-8E1B-8B31572F6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62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3ADFEB-9CEB-A742-AC11-36D6D20B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 Classification –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ED7835-B9F5-9645-BCC8-E162057821F3}"/>
              </a:ext>
            </a:extLst>
          </p:cNvPr>
          <p:cNvSpPr txBox="1"/>
          <p:nvPr/>
        </p:nvSpPr>
        <p:spPr>
          <a:xfrm>
            <a:off x="926657" y="1570049"/>
            <a:ext cx="56489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Simple classifier: 				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fully-connected network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551F12-0881-3F45-BC4E-30E86CD2BAAC}"/>
              </a:ext>
            </a:extLst>
          </p:cNvPr>
          <p:cNvSpPr txBox="1"/>
          <p:nvPr/>
        </p:nvSpPr>
        <p:spPr>
          <a:xfrm>
            <a:off x="4667772" y="2544698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input </a:t>
            </a:r>
          </a:p>
          <a:p>
            <a:r>
              <a:rPr lang="en-US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image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29F52C-54D7-BA43-9086-8B465567335B}"/>
              </a:ext>
            </a:extLst>
          </p:cNvPr>
          <p:cNvSpPr txBox="1"/>
          <p:nvPr/>
        </p:nvSpPr>
        <p:spPr>
          <a:xfrm>
            <a:off x="5839099" y="3900873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classification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86F6CE-AAD9-8544-981D-BEAB0DF3C99A}"/>
              </a:ext>
            </a:extLst>
          </p:cNvPr>
          <p:cNvSpPr txBox="1"/>
          <p:nvPr/>
        </p:nvSpPr>
        <p:spPr>
          <a:xfrm>
            <a:off x="7588766" y="2890290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classifications</a:t>
            </a:r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B8EA209D-408F-8148-B11A-53D768A444FA}"/>
              </a:ext>
            </a:extLst>
          </p:cNvPr>
          <p:cNvSpPr/>
          <p:nvPr/>
        </p:nvSpPr>
        <p:spPr>
          <a:xfrm rot="16200000">
            <a:off x="1000964" y="2756069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89DC82-D28D-284E-BD5F-1CAA4202888F}"/>
              </a:ext>
            </a:extLst>
          </p:cNvPr>
          <p:cNvSpPr txBox="1"/>
          <p:nvPr/>
        </p:nvSpPr>
        <p:spPr>
          <a:xfrm>
            <a:off x="1418457" y="2736353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too simple 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for images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2D80F7-0919-1948-97D2-0F8936DE45FF}"/>
              </a:ext>
            </a:extLst>
          </p:cNvPr>
          <p:cNvGrpSpPr/>
          <p:nvPr/>
        </p:nvGrpSpPr>
        <p:grpSpPr>
          <a:xfrm>
            <a:off x="5735600" y="2394140"/>
            <a:ext cx="1901217" cy="1362128"/>
            <a:chOff x="5580152" y="2750756"/>
            <a:chExt cx="1901217" cy="136212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8678F32-324D-494F-981D-1FFE4187196A}"/>
                </a:ext>
              </a:extLst>
            </p:cNvPr>
            <p:cNvGrpSpPr/>
            <p:nvPr/>
          </p:nvGrpSpPr>
          <p:grpSpPr>
            <a:xfrm>
              <a:off x="5580152" y="2750756"/>
              <a:ext cx="1901217" cy="1362128"/>
              <a:chOff x="3424176" y="2788432"/>
              <a:chExt cx="2307221" cy="1653012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9F074A3-5A54-7E4B-8A53-2AC1BFE5A156}"/>
                  </a:ext>
                </a:extLst>
              </p:cNvPr>
              <p:cNvSpPr/>
              <p:nvPr/>
            </p:nvSpPr>
            <p:spPr>
              <a:xfrm>
                <a:off x="3424176" y="2788432"/>
                <a:ext cx="81023" cy="165301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F1EEBB3-4CA4-1C4A-8696-D04AC9B20CE4}"/>
                  </a:ext>
                </a:extLst>
              </p:cNvPr>
              <p:cNvSpPr/>
              <p:nvPr/>
            </p:nvSpPr>
            <p:spPr>
              <a:xfrm>
                <a:off x="5650374" y="2959619"/>
                <a:ext cx="81023" cy="131063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7221E25-024D-E749-B968-95285C6D262B}"/>
                  </a:ext>
                </a:extLst>
              </p:cNvPr>
              <p:cNvCxnSpPr>
                <a:cxnSpLocks/>
                <a:stCxn id="2" idx="0"/>
                <a:endCxn id="17" idx="0"/>
              </p:cNvCxnSpPr>
              <p:nvPr/>
            </p:nvCxnSpPr>
            <p:spPr>
              <a:xfrm>
                <a:off x="3464688" y="2788432"/>
                <a:ext cx="1113099" cy="38962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A493061-A37B-064B-AE65-994D2906E2AC}"/>
                  </a:ext>
                </a:extLst>
              </p:cNvPr>
              <p:cNvCxnSpPr>
                <a:cxnSpLocks/>
                <a:stCxn id="17" idx="2"/>
                <a:endCxn id="2" idx="2"/>
              </p:cNvCxnSpPr>
              <p:nvPr/>
            </p:nvCxnSpPr>
            <p:spPr>
              <a:xfrm flipH="1">
                <a:off x="3464688" y="4051815"/>
                <a:ext cx="1113099" cy="38962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02D7902-0708-FE45-A413-86B76953FBF7}"/>
                  </a:ext>
                </a:extLst>
              </p:cNvPr>
              <p:cNvCxnSpPr>
                <a:cxnSpLocks/>
                <a:stCxn id="18" idx="2"/>
                <a:endCxn id="17" idx="2"/>
              </p:cNvCxnSpPr>
              <p:nvPr/>
            </p:nvCxnSpPr>
            <p:spPr>
              <a:xfrm flipH="1" flipV="1">
                <a:off x="4577787" y="4051815"/>
                <a:ext cx="1113099" cy="2184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5CDE5F8-5325-AD4F-B52E-72B2FB70658F}"/>
                  </a:ext>
                </a:extLst>
              </p:cNvPr>
              <p:cNvSpPr/>
              <p:nvPr/>
            </p:nvSpPr>
            <p:spPr>
              <a:xfrm>
                <a:off x="4537275" y="3178058"/>
                <a:ext cx="81023" cy="87375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74F9F78-AB52-2B42-94EE-AA75185DDB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49621" y="2893113"/>
              <a:ext cx="917226" cy="1800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407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 animBg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3ADFEB-9CEB-A742-AC11-36D6D20B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 Classification –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ED7835-B9F5-9645-BCC8-E162057821F3}"/>
              </a:ext>
            </a:extLst>
          </p:cNvPr>
          <p:cNvSpPr txBox="1"/>
          <p:nvPr/>
        </p:nvSpPr>
        <p:spPr>
          <a:xfrm>
            <a:off x="926657" y="1570049"/>
            <a:ext cx="56489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Simple classifier: 				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fully-connected network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29F52C-54D7-BA43-9086-8B465567335B}"/>
              </a:ext>
            </a:extLst>
          </p:cNvPr>
          <p:cNvSpPr txBox="1"/>
          <p:nvPr/>
        </p:nvSpPr>
        <p:spPr>
          <a:xfrm>
            <a:off x="5839099" y="3900873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classification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86F6CE-AAD9-8544-981D-BEAB0DF3C99A}"/>
              </a:ext>
            </a:extLst>
          </p:cNvPr>
          <p:cNvSpPr txBox="1"/>
          <p:nvPr/>
        </p:nvSpPr>
        <p:spPr>
          <a:xfrm>
            <a:off x="7588766" y="2890290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classifications</a:t>
            </a:r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B8EA209D-408F-8148-B11A-53D768A444FA}"/>
              </a:ext>
            </a:extLst>
          </p:cNvPr>
          <p:cNvSpPr/>
          <p:nvPr/>
        </p:nvSpPr>
        <p:spPr>
          <a:xfrm rot="16200000">
            <a:off x="1000964" y="1998423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89DC82-D28D-284E-BD5F-1CAA4202888F}"/>
              </a:ext>
            </a:extLst>
          </p:cNvPr>
          <p:cNvSpPr txBox="1"/>
          <p:nvPr/>
        </p:nvSpPr>
        <p:spPr>
          <a:xfrm>
            <a:off x="1418457" y="1978707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too simple 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for images</a:t>
            </a:r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8D56C03F-A950-C043-861C-D70165025E4F}"/>
              </a:ext>
            </a:extLst>
          </p:cNvPr>
          <p:cNvSpPr/>
          <p:nvPr/>
        </p:nvSpPr>
        <p:spPr>
          <a:xfrm rot="16200000">
            <a:off x="996471" y="3315414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324E8C-7731-024A-929D-64E076951D4C}"/>
              </a:ext>
            </a:extLst>
          </p:cNvPr>
          <p:cNvSpPr txBox="1"/>
          <p:nvPr/>
        </p:nvSpPr>
        <p:spPr>
          <a:xfrm>
            <a:off x="1413964" y="3295698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additional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feature </a:t>
            </a:r>
          </a:p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extraction</a:t>
            </a:r>
            <a:endParaRPr lang="en-US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52" name="Down Arrow 51">
            <a:extLst>
              <a:ext uri="{FF2B5EF4-FFF2-40B4-BE49-F238E27FC236}">
                <a16:creationId xmlns:a16="http://schemas.microsoft.com/office/drawing/2014/main" id="{2E9CB198-96E6-B14E-8DA4-166F0FA5A8AF}"/>
              </a:ext>
            </a:extLst>
          </p:cNvPr>
          <p:cNvSpPr/>
          <p:nvPr/>
        </p:nvSpPr>
        <p:spPr>
          <a:xfrm rot="16200000">
            <a:off x="1014554" y="2545794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88CBC87-3E34-C24D-B356-37214B3E57C0}"/>
              </a:ext>
            </a:extLst>
          </p:cNvPr>
          <p:cNvSpPr txBox="1"/>
          <p:nvPr/>
        </p:nvSpPr>
        <p:spPr>
          <a:xfrm>
            <a:off x="1432047" y="2526078"/>
            <a:ext cx="2630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feed classifier only with </a:t>
            </a:r>
          </a:p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relevant information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E0CC305-1865-F443-A487-FC41572D1878}"/>
              </a:ext>
            </a:extLst>
          </p:cNvPr>
          <p:cNvGrpSpPr/>
          <p:nvPr/>
        </p:nvGrpSpPr>
        <p:grpSpPr>
          <a:xfrm>
            <a:off x="4981794" y="2324493"/>
            <a:ext cx="2655023" cy="1519708"/>
            <a:chOff x="3828609" y="2174669"/>
            <a:chExt cx="3222002" cy="184424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EAFF979-7BC4-F544-8191-5244A0AC7843}"/>
                </a:ext>
              </a:extLst>
            </p:cNvPr>
            <p:cNvSpPr/>
            <p:nvPr/>
          </p:nvSpPr>
          <p:spPr>
            <a:xfrm>
              <a:off x="3828609" y="2266164"/>
              <a:ext cx="81023" cy="165300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E74D97E-F294-A24B-AAA9-7C9A4C90BFAA}"/>
                </a:ext>
              </a:extLst>
            </p:cNvPr>
            <p:cNvSpPr/>
            <p:nvPr/>
          </p:nvSpPr>
          <p:spPr>
            <a:xfrm>
              <a:off x="6969588" y="2437353"/>
              <a:ext cx="81023" cy="131063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F2F1304-4999-DF4B-B539-91D717C93A20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>
              <a:off x="5492185" y="2241291"/>
              <a:ext cx="404816" cy="392656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40AE9F8-1A63-6A41-845D-20D7D88C42B5}"/>
                </a:ext>
              </a:extLst>
            </p:cNvPr>
            <p:cNvCxnSpPr>
              <a:cxnSpLocks/>
              <a:stCxn id="67" idx="0"/>
              <a:endCxn id="62" idx="0"/>
            </p:cNvCxnSpPr>
            <p:nvPr/>
          </p:nvCxnSpPr>
          <p:spPr>
            <a:xfrm flipV="1">
              <a:off x="5897001" y="2437353"/>
              <a:ext cx="1113099" cy="19659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3F1B27D-AC16-134E-AB40-5489A93CD970}"/>
                </a:ext>
              </a:extLst>
            </p:cNvPr>
            <p:cNvCxnSpPr>
              <a:cxnSpLocks/>
              <a:stCxn id="67" idx="2"/>
            </p:cNvCxnSpPr>
            <p:nvPr/>
          </p:nvCxnSpPr>
          <p:spPr>
            <a:xfrm flipH="1">
              <a:off x="5487011" y="3551391"/>
              <a:ext cx="409990" cy="43168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FA23874-EDAE-7A40-A423-A237520DEE23}"/>
                </a:ext>
              </a:extLst>
            </p:cNvPr>
            <p:cNvCxnSpPr>
              <a:cxnSpLocks/>
              <a:stCxn id="62" idx="2"/>
              <a:endCxn id="67" idx="2"/>
            </p:cNvCxnSpPr>
            <p:nvPr/>
          </p:nvCxnSpPr>
          <p:spPr>
            <a:xfrm flipH="1" flipV="1">
              <a:off x="5897001" y="3551391"/>
              <a:ext cx="1113099" cy="19659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038EE1D-A0A2-D941-8F84-7B6644D7E130}"/>
                </a:ext>
              </a:extLst>
            </p:cNvPr>
            <p:cNvSpPr/>
            <p:nvPr/>
          </p:nvSpPr>
          <p:spPr>
            <a:xfrm>
              <a:off x="5856489" y="2633947"/>
              <a:ext cx="81023" cy="91744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55F5095-0649-4447-9F78-ED4FB35E55AF}"/>
                </a:ext>
              </a:extLst>
            </p:cNvPr>
            <p:cNvSpPr>
              <a:spLocks/>
            </p:cNvSpPr>
            <p:nvPr/>
          </p:nvSpPr>
          <p:spPr>
            <a:xfrm flipH="1">
              <a:off x="4414423" y="2174669"/>
              <a:ext cx="1077762" cy="1836001"/>
            </a:xfrm>
            <a:prstGeom prst="rect">
              <a:avLst/>
            </a:prstGeom>
            <a:solidFill>
              <a:srgbClr val="008F00"/>
            </a:solidFill>
            <a:ln>
              <a:solidFill>
                <a:srgbClr val="008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55F1D0D-3183-7040-9CF9-F357DECB1EF2}"/>
                </a:ext>
              </a:extLst>
            </p:cNvPr>
            <p:cNvCxnSpPr>
              <a:cxnSpLocks/>
              <a:stCxn id="55" idx="0"/>
            </p:cNvCxnSpPr>
            <p:nvPr/>
          </p:nvCxnSpPr>
          <p:spPr>
            <a:xfrm flipV="1">
              <a:off x="3869121" y="2203127"/>
              <a:ext cx="545302" cy="63038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F96DCAF-333B-7143-BFBE-BCF5D27488ED}"/>
                </a:ext>
              </a:extLst>
            </p:cNvPr>
            <p:cNvCxnSpPr>
              <a:cxnSpLocks/>
            </p:cNvCxnSpPr>
            <p:nvPr/>
          </p:nvCxnSpPr>
          <p:spPr>
            <a:xfrm>
              <a:off x="3869120" y="3908600"/>
              <a:ext cx="545304" cy="110309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B50EC8CB-42E1-A946-A5C5-4357719FF568}"/>
              </a:ext>
            </a:extLst>
          </p:cNvPr>
          <p:cNvSpPr txBox="1"/>
          <p:nvPr/>
        </p:nvSpPr>
        <p:spPr>
          <a:xfrm>
            <a:off x="4004669" y="2583223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input </a:t>
            </a:r>
          </a:p>
          <a:p>
            <a:r>
              <a:rPr lang="en-US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image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346A89D-2342-F045-B15D-E9A8EA0A64FD}"/>
              </a:ext>
            </a:extLst>
          </p:cNvPr>
          <p:cNvSpPr txBox="1"/>
          <p:nvPr/>
        </p:nvSpPr>
        <p:spPr>
          <a:xfrm>
            <a:off x="4473849" y="3825915"/>
            <a:ext cx="1561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8F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feature </a:t>
            </a:r>
          </a:p>
          <a:p>
            <a:r>
              <a:rPr lang="en-US" b="1" i="1" dirty="0">
                <a:solidFill>
                  <a:srgbClr val="008F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extraction</a:t>
            </a:r>
          </a:p>
        </p:txBody>
      </p:sp>
    </p:spTree>
    <p:extLst>
      <p:ext uri="{BB962C8B-B14F-4D97-AF65-F5344CB8AC3E}">
        <p14:creationId xmlns:p14="http://schemas.microsoft.com/office/powerpoint/2010/main" val="37717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6" grpId="0"/>
      <p:bldP spid="52" grpId="0" animBg="1"/>
      <p:bldP spid="53" grpId="0"/>
      <p:bldP spid="72" grpId="0"/>
      <p:bldP spid="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7DB70197-4371-094A-9225-C1ABD67410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07" r="56977" b="20674"/>
          <a:stretch/>
        </p:blipFill>
        <p:spPr>
          <a:xfrm>
            <a:off x="389181" y="2138390"/>
            <a:ext cx="1639186" cy="138223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3ADFEB-9CEB-A742-AC11-36D6D20B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 Classification – Feature Extraction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ED7835-B9F5-9645-BCC8-E162057821F3}"/>
              </a:ext>
            </a:extLst>
          </p:cNvPr>
          <p:cNvSpPr txBox="1"/>
          <p:nvPr/>
        </p:nvSpPr>
        <p:spPr>
          <a:xfrm>
            <a:off x="4572000" y="1737294"/>
            <a:ext cx="360034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How do we know that this is a </a:t>
            </a:r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car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8980983-422B-A045-8F1D-CEE026EFBEAD}"/>
              </a:ext>
            </a:extLst>
          </p:cNvPr>
          <p:cNvSpPr txBox="1"/>
          <p:nvPr/>
        </p:nvSpPr>
        <p:spPr>
          <a:xfrm>
            <a:off x="4545280" y="3091165"/>
            <a:ext cx="38568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How do we know that this is a </a:t>
            </a:r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wheel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?</a:t>
            </a:r>
          </a:p>
        </p:txBody>
      </p:sp>
      <p:sp>
        <p:nvSpPr>
          <p:cNvPr id="55" name="Down Arrow 54">
            <a:extLst>
              <a:ext uri="{FF2B5EF4-FFF2-40B4-BE49-F238E27FC236}">
                <a16:creationId xmlns:a16="http://schemas.microsoft.com/office/drawing/2014/main" id="{F0B28F50-DB56-114A-8076-983803E68BE8}"/>
              </a:ext>
            </a:extLst>
          </p:cNvPr>
          <p:cNvSpPr/>
          <p:nvPr/>
        </p:nvSpPr>
        <p:spPr>
          <a:xfrm rot="16200000">
            <a:off x="4646307" y="2187262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F1740DF-A138-1642-957C-CEFDC3CA905E}"/>
              </a:ext>
            </a:extLst>
          </p:cNvPr>
          <p:cNvSpPr txBox="1"/>
          <p:nvPr/>
        </p:nvSpPr>
        <p:spPr>
          <a:xfrm>
            <a:off x="5063800" y="2167546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wheels, headlights, …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F72251-EC03-0446-8BBB-7BBC3C27B3EC}"/>
              </a:ext>
            </a:extLst>
          </p:cNvPr>
          <p:cNvGrpSpPr/>
          <p:nvPr/>
        </p:nvGrpSpPr>
        <p:grpSpPr>
          <a:xfrm>
            <a:off x="660017" y="2297102"/>
            <a:ext cx="1228135" cy="1027246"/>
            <a:chOff x="1197493" y="2571750"/>
            <a:chExt cx="1228135" cy="10272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9F0C51-1A2C-5041-B94F-E0F27C42B293}"/>
                </a:ext>
              </a:extLst>
            </p:cNvPr>
            <p:cNvSpPr/>
            <p:nvPr/>
          </p:nvSpPr>
          <p:spPr>
            <a:xfrm>
              <a:off x="1317362" y="2571750"/>
              <a:ext cx="958006" cy="41599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0DE174-FCDA-EC48-9407-D4541588F196}"/>
                </a:ext>
              </a:extLst>
            </p:cNvPr>
            <p:cNvSpPr/>
            <p:nvPr/>
          </p:nvSpPr>
          <p:spPr>
            <a:xfrm rot="20476025">
              <a:off x="2018568" y="3063476"/>
              <a:ext cx="404037" cy="28183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26571CD-56C0-B345-920C-102452604958}"/>
                </a:ext>
              </a:extLst>
            </p:cNvPr>
            <p:cNvSpPr/>
            <p:nvPr/>
          </p:nvSpPr>
          <p:spPr>
            <a:xfrm rot="1123975" flipH="1">
              <a:off x="1210783" y="3052266"/>
              <a:ext cx="404037" cy="28183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41C6175-BEA0-7544-9CB7-3CE6E0824361}"/>
                </a:ext>
              </a:extLst>
            </p:cNvPr>
            <p:cNvSpPr/>
            <p:nvPr/>
          </p:nvSpPr>
          <p:spPr>
            <a:xfrm>
              <a:off x="1197493" y="3414115"/>
              <a:ext cx="280431" cy="175767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A83F403-B931-CD4F-9F2E-BDB032492006}"/>
                </a:ext>
              </a:extLst>
            </p:cNvPr>
            <p:cNvSpPr/>
            <p:nvPr/>
          </p:nvSpPr>
          <p:spPr>
            <a:xfrm>
              <a:off x="2145197" y="3423229"/>
              <a:ext cx="280431" cy="175767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Down Arrow 67">
            <a:extLst>
              <a:ext uri="{FF2B5EF4-FFF2-40B4-BE49-F238E27FC236}">
                <a16:creationId xmlns:a16="http://schemas.microsoft.com/office/drawing/2014/main" id="{E671E1EE-CC76-4943-B71E-469DC343DF07}"/>
              </a:ext>
            </a:extLst>
          </p:cNvPr>
          <p:cNvSpPr/>
          <p:nvPr/>
        </p:nvSpPr>
        <p:spPr>
          <a:xfrm rot="16200000">
            <a:off x="4646307" y="3507700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B79E42B-F87F-2A4C-85D3-695CB3FEA77E}"/>
              </a:ext>
            </a:extLst>
          </p:cNvPr>
          <p:cNvSpPr txBox="1"/>
          <p:nvPr/>
        </p:nvSpPr>
        <p:spPr>
          <a:xfrm>
            <a:off x="5063800" y="3487984"/>
            <a:ext cx="26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horizontal, vertical lines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562A46C-7B17-FD4F-937B-8B8AF4729525}"/>
              </a:ext>
            </a:extLst>
          </p:cNvPr>
          <p:cNvGrpSpPr/>
          <p:nvPr/>
        </p:nvGrpSpPr>
        <p:grpSpPr>
          <a:xfrm>
            <a:off x="665096" y="3116863"/>
            <a:ext cx="270271" cy="212150"/>
            <a:chOff x="1197493" y="3867248"/>
            <a:chExt cx="270271" cy="21215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334C18D-ED72-0248-83BA-C34620BC46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7493" y="3867248"/>
              <a:ext cx="0" cy="212150"/>
            </a:xfrm>
            <a:prstGeom prst="line">
              <a:avLst/>
            </a:prstGeom>
            <a:ln>
              <a:solidFill>
                <a:srgbClr val="008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A75BBF4-EA77-6645-9E73-C5FAA477A22D}"/>
                </a:ext>
              </a:extLst>
            </p:cNvPr>
            <p:cNvCxnSpPr>
              <a:cxnSpLocks/>
            </p:cNvCxnSpPr>
            <p:nvPr/>
          </p:nvCxnSpPr>
          <p:spPr>
            <a:xfrm>
              <a:off x="1467764" y="3867248"/>
              <a:ext cx="0" cy="212150"/>
            </a:xfrm>
            <a:prstGeom prst="line">
              <a:avLst/>
            </a:prstGeom>
            <a:ln>
              <a:solidFill>
                <a:srgbClr val="008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4E3444F-6297-2341-A484-F4F944EF31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7653" y="4061207"/>
              <a:ext cx="252000" cy="0"/>
            </a:xfrm>
            <a:prstGeom prst="line">
              <a:avLst/>
            </a:prstGeom>
            <a:ln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CBA718F-256C-2543-B3CD-BC28EDE9B6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7653" y="3885440"/>
              <a:ext cx="252000" cy="0"/>
            </a:xfrm>
            <a:prstGeom prst="line">
              <a:avLst/>
            </a:prstGeom>
            <a:ln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788E636-F436-D446-9EA7-32737735DE0F}"/>
              </a:ext>
            </a:extLst>
          </p:cNvPr>
          <p:cNvGrpSpPr/>
          <p:nvPr/>
        </p:nvGrpSpPr>
        <p:grpSpPr>
          <a:xfrm>
            <a:off x="1612800" y="3128073"/>
            <a:ext cx="270271" cy="212150"/>
            <a:chOff x="1197493" y="3867248"/>
            <a:chExt cx="270271" cy="212150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BB7C323-16DB-EF48-85B9-4CECECB2CDE7}"/>
                </a:ext>
              </a:extLst>
            </p:cNvPr>
            <p:cNvCxnSpPr>
              <a:cxnSpLocks/>
            </p:cNvCxnSpPr>
            <p:nvPr/>
          </p:nvCxnSpPr>
          <p:spPr>
            <a:xfrm>
              <a:off x="1197493" y="3867248"/>
              <a:ext cx="0" cy="212150"/>
            </a:xfrm>
            <a:prstGeom prst="line">
              <a:avLst/>
            </a:prstGeom>
            <a:ln>
              <a:solidFill>
                <a:srgbClr val="008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2BB1B30-FC0A-9D41-813D-953FB724FB0F}"/>
                </a:ext>
              </a:extLst>
            </p:cNvPr>
            <p:cNvCxnSpPr>
              <a:cxnSpLocks/>
            </p:cNvCxnSpPr>
            <p:nvPr/>
          </p:nvCxnSpPr>
          <p:spPr>
            <a:xfrm>
              <a:off x="1467764" y="3867248"/>
              <a:ext cx="0" cy="212150"/>
            </a:xfrm>
            <a:prstGeom prst="line">
              <a:avLst/>
            </a:prstGeom>
            <a:ln>
              <a:solidFill>
                <a:srgbClr val="008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5DCABB5-CD65-154B-976F-641D7F519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7653" y="4061207"/>
              <a:ext cx="252000" cy="0"/>
            </a:xfrm>
            <a:prstGeom prst="line">
              <a:avLst/>
            </a:prstGeom>
            <a:ln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78263F5-5538-9347-8618-F8849BB823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7653" y="3885440"/>
              <a:ext cx="252000" cy="0"/>
            </a:xfrm>
            <a:prstGeom prst="line">
              <a:avLst/>
            </a:prstGeom>
            <a:ln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CF00D4E-5B8A-394B-8DF2-16F6AFEFDF74}"/>
              </a:ext>
            </a:extLst>
          </p:cNvPr>
          <p:cNvGrpSpPr/>
          <p:nvPr/>
        </p:nvGrpSpPr>
        <p:grpSpPr>
          <a:xfrm>
            <a:off x="769369" y="2274498"/>
            <a:ext cx="968523" cy="435242"/>
            <a:chOff x="1186976" y="3867248"/>
            <a:chExt cx="968523" cy="435242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5FE5ACA-B04E-A44B-B6E1-0763048685F6}"/>
                </a:ext>
              </a:extLst>
            </p:cNvPr>
            <p:cNvCxnSpPr>
              <a:cxnSpLocks/>
            </p:cNvCxnSpPr>
            <p:nvPr/>
          </p:nvCxnSpPr>
          <p:spPr>
            <a:xfrm>
              <a:off x="1197493" y="3867248"/>
              <a:ext cx="0" cy="435242"/>
            </a:xfrm>
            <a:prstGeom prst="line">
              <a:avLst/>
            </a:prstGeom>
            <a:ln>
              <a:solidFill>
                <a:srgbClr val="008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13DF880-92E8-A640-993F-4EC2A5C0A9A3}"/>
                </a:ext>
              </a:extLst>
            </p:cNvPr>
            <p:cNvCxnSpPr>
              <a:cxnSpLocks/>
            </p:cNvCxnSpPr>
            <p:nvPr/>
          </p:nvCxnSpPr>
          <p:spPr>
            <a:xfrm>
              <a:off x="2155499" y="3867248"/>
              <a:ext cx="0" cy="435242"/>
            </a:xfrm>
            <a:prstGeom prst="line">
              <a:avLst/>
            </a:prstGeom>
            <a:ln>
              <a:solidFill>
                <a:srgbClr val="008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427E455-D60A-8347-9FBA-69853E696C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976" y="4302490"/>
              <a:ext cx="968523" cy="0"/>
            </a:xfrm>
            <a:prstGeom prst="line">
              <a:avLst/>
            </a:prstGeom>
            <a:ln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70D8A12-2189-A84C-B790-5BA8DD4D7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7653" y="3885440"/>
              <a:ext cx="947846" cy="0"/>
            </a:xfrm>
            <a:prstGeom prst="line">
              <a:avLst/>
            </a:prstGeom>
            <a:ln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F586092E-506B-BC48-8F8E-BBA400EA9C57}"/>
              </a:ext>
            </a:extLst>
          </p:cNvPr>
          <p:cNvSpPr txBox="1"/>
          <p:nvPr/>
        </p:nvSpPr>
        <p:spPr>
          <a:xfrm>
            <a:off x="2335162" y="1737294"/>
            <a:ext cx="18290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Complex concepts</a:t>
            </a:r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5692E002-0E17-6F40-B4A0-8E4677638ED8}"/>
              </a:ext>
            </a:extLst>
          </p:cNvPr>
          <p:cNvSpPr/>
          <p:nvPr/>
        </p:nvSpPr>
        <p:spPr>
          <a:xfrm>
            <a:off x="2768339" y="2088651"/>
            <a:ext cx="827342" cy="1222171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F81AAF1-44CE-044A-9C1E-1E20B65A6798}"/>
              </a:ext>
            </a:extLst>
          </p:cNvPr>
          <p:cNvSpPr txBox="1"/>
          <p:nvPr/>
        </p:nvSpPr>
        <p:spPr>
          <a:xfrm>
            <a:off x="2513374" y="3415367"/>
            <a:ext cx="16174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8F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Simple concepts</a:t>
            </a:r>
          </a:p>
        </p:txBody>
      </p:sp>
      <p:sp>
        <p:nvSpPr>
          <p:cNvPr id="87" name="Down Arrow 86">
            <a:extLst>
              <a:ext uri="{FF2B5EF4-FFF2-40B4-BE49-F238E27FC236}">
                <a16:creationId xmlns:a16="http://schemas.microsoft.com/office/drawing/2014/main" id="{4978C61B-8DE9-7F48-809D-0498385C9535}"/>
              </a:ext>
            </a:extLst>
          </p:cNvPr>
          <p:cNvSpPr/>
          <p:nvPr/>
        </p:nvSpPr>
        <p:spPr>
          <a:xfrm rot="16200000">
            <a:off x="740586" y="4152701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980407A-AFCA-1542-B87D-79B68355AE32}"/>
              </a:ext>
            </a:extLst>
          </p:cNvPr>
          <p:cNvSpPr txBox="1"/>
          <p:nvPr/>
        </p:nvSpPr>
        <p:spPr>
          <a:xfrm>
            <a:off x="1158079" y="4132985"/>
            <a:ext cx="435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ConvNets</a:t>
            </a:r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hierarchical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feature extraction</a:t>
            </a:r>
          </a:p>
        </p:txBody>
      </p:sp>
    </p:spTree>
    <p:extLst>
      <p:ext uri="{BB962C8B-B14F-4D97-AF65-F5344CB8AC3E}">
        <p14:creationId xmlns:p14="http://schemas.microsoft.com/office/powerpoint/2010/main" val="313862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4" grpId="0"/>
      <p:bldP spid="55" grpId="0" animBg="1"/>
      <p:bldP spid="62" grpId="0"/>
      <p:bldP spid="68" grpId="0" animBg="1"/>
      <p:bldP spid="69" grpId="0"/>
      <p:bldP spid="85" grpId="0"/>
      <p:bldP spid="32" grpId="0" animBg="1"/>
      <p:bldP spid="86" grpId="0"/>
      <p:bldP spid="87" grpId="0" animBg="1"/>
      <p:bldP spid="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7DB70197-4371-094A-9225-C1ABD67410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07" r="56977" b="20674"/>
          <a:stretch/>
        </p:blipFill>
        <p:spPr>
          <a:xfrm>
            <a:off x="828677" y="1639835"/>
            <a:ext cx="1639186" cy="138223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3ADFEB-9CEB-A742-AC11-36D6D20BD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89140"/>
            <a:ext cx="8040895" cy="857250"/>
          </a:xfrm>
        </p:spPr>
        <p:txBody>
          <a:bodyPr>
            <a:noAutofit/>
          </a:bodyPr>
          <a:lstStyle/>
          <a:p>
            <a:r>
              <a:rPr lang="en-US" dirty="0"/>
              <a:t>Image Classification – Hierarchical</a:t>
            </a:r>
            <a:r>
              <a:rPr lang="en-US" b="1" dirty="0"/>
              <a:t> </a:t>
            </a:r>
            <a:r>
              <a:rPr lang="en-US" dirty="0"/>
              <a:t>Feature Extraction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562A46C-7B17-FD4F-937B-8B8AF4729525}"/>
              </a:ext>
            </a:extLst>
          </p:cNvPr>
          <p:cNvGrpSpPr/>
          <p:nvPr/>
        </p:nvGrpSpPr>
        <p:grpSpPr>
          <a:xfrm>
            <a:off x="1104590" y="2618308"/>
            <a:ext cx="270271" cy="212150"/>
            <a:chOff x="1197493" y="3867248"/>
            <a:chExt cx="270271" cy="21215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334C18D-ED72-0248-83BA-C34620BC46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7493" y="3867248"/>
              <a:ext cx="0" cy="212150"/>
            </a:xfrm>
            <a:prstGeom prst="line">
              <a:avLst/>
            </a:prstGeom>
            <a:ln>
              <a:solidFill>
                <a:srgbClr val="008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A75BBF4-EA77-6645-9E73-C5FAA477A22D}"/>
                </a:ext>
              </a:extLst>
            </p:cNvPr>
            <p:cNvCxnSpPr>
              <a:cxnSpLocks/>
            </p:cNvCxnSpPr>
            <p:nvPr/>
          </p:nvCxnSpPr>
          <p:spPr>
            <a:xfrm>
              <a:off x="1467764" y="3867248"/>
              <a:ext cx="0" cy="212150"/>
            </a:xfrm>
            <a:prstGeom prst="line">
              <a:avLst/>
            </a:prstGeom>
            <a:ln>
              <a:solidFill>
                <a:srgbClr val="008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4E3444F-6297-2341-A484-F4F944EF31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7653" y="4061207"/>
              <a:ext cx="252000" cy="0"/>
            </a:xfrm>
            <a:prstGeom prst="line">
              <a:avLst/>
            </a:prstGeom>
            <a:ln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CBA718F-256C-2543-B3CD-BC28EDE9B6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7653" y="3885440"/>
              <a:ext cx="252000" cy="0"/>
            </a:xfrm>
            <a:prstGeom prst="line">
              <a:avLst/>
            </a:prstGeom>
            <a:ln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788E636-F436-D446-9EA7-32737735DE0F}"/>
              </a:ext>
            </a:extLst>
          </p:cNvPr>
          <p:cNvGrpSpPr/>
          <p:nvPr/>
        </p:nvGrpSpPr>
        <p:grpSpPr>
          <a:xfrm>
            <a:off x="2052294" y="2629518"/>
            <a:ext cx="270271" cy="212150"/>
            <a:chOff x="1197493" y="3867248"/>
            <a:chExt cx="270271" cy="212150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BB7C323-16DB-EF48-85B9-4CECECB2CDE7}"/>
                </a:ext>
              </a:extLst>
            </p:cNvPr>
            <p:cNvCxnSpPr>
              <a:cxnSpLocks/>
            </p:cNvCxnSpPr>
            <p:nvPr/>
          </p:nvCxnSpPr>
          <p:spPr>
            <a:xfrm>
              <a:off x="1197493" y="3867248"/>
              <a:ext cx="0" cy="212150"/>
            </a:xfrm>
            <a:prstGeom prst="line">
              <a:avLst/>
            </a:prstGeom>
            <a:ln>
              <a:solidFill>
                <a:srgbClr val="008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2BB1B30-FC0A-9D41-813D-953FB724FB0F}"/>
                </a:ext>
              </a:extLst>
            </p:cNvPr>
            <p:cNvCxnSpPr>
              <a:cxnSpLocks/>
            </p:cNvCxnSpPr>
            <p:nvPr/>
          </p:nvCxnSpPr>
          <p:spPr>
            <a:xfrm>
              <a:off x="1467764" y="3867248"/>
              <a:ext cx="0" cy="212150"/>
            </a:xfrm>
            <a:prstGeom prst="line">
              <a:avLst/>
            </a:prstGeom>
            <a:ln>
              <a:solidFill>
                <a:srgbClr val="008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5DCABB5-CD65-154B-976F-641D7F519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7653" y="4061207"/>
              <a:ext cx="252000" cy="0"/>
            </a:xfrm>
            <a:prstGeom prst="line">
              <a:avLst/>
            </a:prstGeom>
            <a:ln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78263F5-5538-9347-8618-F8849BB823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7653" y="3885440"/>
              <a:ext cx="252000" cy="0"/>
            </a:xfrm>
            <a:prstGeom prst="line">
              <a:avLst/>
            </a:prstGeom>
            <a:ln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CF00D4E-5B8A-394B-8DF2-16F6AFEFDF74}"/>
              </a:ext>
            </a:extLst>
          </p:cNvPr>
          <p:cNvGrpSpPr/>
          <p:nvPr/>
        </p:nvGrpSpPr>
        <p:grpSpPr>
          <a:xfrm>
            <a:off x="1219931" y="1788592"/>
            <a:ext cx="968523" cy="435242"/>
            <a:chOff x="1186976" y="3867248"/>
            <a:chExt cx="968523" cy="435242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5FE5ACA-B04E-A44B-B6E1-0763048685F6}"/>
                </a:ext>
              </a:extLst>
            </p:cNvPr>
            <p:cNvCxnSpPr>
              <a:cxnSpLocks/>
            </p:cNvCxnSpPr>
            <p:nvPr/>
          </p:nvCxnSpPr>
          <p:spPr>
            <a:xfrm>
              <a:off x="1197493" y="3867248"/>
              <a:ext cx="0" cy="435242"/>
            </a:xfrm>
            <a:prstGeom prst="line">
              <a:avLst/>
            </a:prstGeom>
            <a:ln>
              <a:solidFill>
                <a:srgbClr val="008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13DF880-92E8-A640-993F-4EC2A5C0A9A3}"/>
                </a:ext>
              </a:extLst>
            </p:cNvPr>
            <p:cNvCxnSpPr>
              <a:cxnSpLocks/>
            </p:cNvCxnSpPr>
            <p:nvPr/>
          </p:nvCxnSpPr>
          <p:spPr>
            <a:xfrm>
              <a:off x="2155499" y="3867248"/>
              <a:ext cx="0" cy="435242"/>
            </a:xfrm>
            <a:prstGeom prst="line">
              <a:avLst/>
            </a:prstGeom>
            <a:ln>
              <a:solidFill>
                <a:srgbClr val="008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427E455-D60A-8347-9FBA-69853E696C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976" y="4302490"/>
              <a:ext cx="968523" cy="0"/>
            </a:xfrm>
            <a:prstGeom prst="line">
              <a:avLst/>
            </a:prstGeom>
            <a:ln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70D8A12-2189-A84C-B790-5BA8DD4D7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7653" y="3885440"/>
              <a:ext cx="947846" cy="0"/>
            </a:xfrm>
            <a:prstGeom prst="line">
              <a:avLst/>
            </a:prstGeom>
            <a:ln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2D2EE5-1DF6-EC4D-AE44-FF4F5C025E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15" t="55224" r="35216" b="15594"/>
          <a:stretch/>
        </p:blipFill>
        <p:spPr>
          <a:xfrm>
            <a:off x="870039" y="3061113"/>
            <a:ext cx="1823952" cy="124296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2ACDE815-C36B-3940-8818-5CF641096D93}"/>
              </a:ext>
            </a:extLst>
          </p:cNvPr>
          <p:cNvGrpSpPr/>
          <p:nvPr/>
        </p:nvGrpSpPr>
        <p:grpSpPr>
          <a:xfrm>
            <a:off x="1279889" y="3404293"/>
            <a:ext cx="968523" cy="253472"/>
            <a:chOff x="1186976" y="3964096"/>
            <a:chExt cx="968523" cy="253472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0EC8A78-D4FF-2A41-A979-14F98A118983}"/>
                </a:ext>
              </a:extLst>
            </p:cNvPr>
            <p:cNvCxnSpPr>
              <a:cxnSpLocks/>
            </p:cNvCxnSpPr>
            <p:nvPr/>
          </p:nvCxnSpPr>
          <p:spPr>
            <a:xfrm>
              <a:off x="1197493" y="3965568"/>
              <a:ext cx="0" cy="216000"/>
            </a:xfrm>
            <a:prstGeom prst="line">
              <a:avLst/>
            </a:prstGeom>
            <a:ln>
              <a:solidFill>
                <a:srgbClr val="008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3A39EBA-4ACD-8E4B-B00E-5C64F2570D24}"/>
                </a:ext>
              </a:extLst>
            </p:cNvPr>
            <p:cNvCxnSpPr>
              <a:cxnSpLocks/>
            </p:cNvCxnSpPr>
            <p:nvPr/>
          </p:nvCxnSpPr>
          <p:spPr>
            <a:xfrm>
              <a:off x="2155499" y="3965568"/>
              <a:ext cx="0" cy="252000"/>
            </a:xfrm>
            <a:prstGeom prst="line">
              <a:avLst/>
            </a:prstGeom>
            <a:ln>
              <a:solidFill>
                <a:srgbClr val="008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E50FA21-960D-EE4F-A0BB-D879A34648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976" y="4194338"/>
              <a:ext cx="968523" cy="0"/>
            </a:xfrm>
            <a:prstGeom prst="line">
              <a:avLst/>
            </a:prstGeom>
            <a:ln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98E43C3-4E06-A84C-9C48-40FE94D1EE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7653" y="3964096"/>
              <a:ext cx="947846" cy="0"/>
            </a:xfrm>
            <a:prstGeom prst="line">
              <a:avLst/>
            </a:prstGeom>
            <a:ln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EE99C0F-B5E2-F048-A5B2-F24452102F97}"/>
              </a:ext>
            </a:extLst>
          </p:cNvPr>
          <p:cNvSpPr txBox="1"/>
          <p:nvPr/>
        </p:nvSpPr>
        <p:spPr>
          <a:xfrm>
            <a:off x="3752943" y="1680081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Step 1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	Simple feature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673079C-193A-5A49-B03C-74505AFE34DE}"/>
              </a:ext>
            </a:extLst>
          </p:cNvPr>
          <p:cNvGrpSpPr/>
          <p:nvPr/>
        </p:nvGrpSpPr>
        <p:grpSpPr>
          <a:xfrm>
            <a:off x="1180567" y="3955207"/>
            <a:ext cx="201447" cy="212150"/>
            <a:chOff x="1266317" y="3867248"/>
            <a:chExt cx="201447" cy="21215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A7C0B3F-68FD-B146-8E92-F2A0BB13F157}"/>
                </a:ext>
              </a:extLst>
            </p:cNvPr>
            <p:cNvCxnSpPr>
              <a:cxnSpLocks/>
            </p:cNvCxnSpPr>
            <p:nvPr/>
          </p:nvCxnSpPr>
          <p:spPr>
            <a:xfrm>
              <a:off x="1266317" y="3867248"/>
              <a:ext cx="0" cy="212150"/>
            </a:xfrm>
            <a:prstGeom prst="line">
              <a:avLst/>
            </a:prstGeom>
            <a:ln>
              <a:solidFill>
                <a:srgbClr val="008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941FBB3-7170-C54A-B11E-15AC33EF2D43}"/>
                </a:ext>
              </a:extLst>
            </p:cNvPr>
            <p:cNvCxnSpPr>
              <a:cxnSpLocks/>
            </p:cNvCxnSpPr>
            <p:nvPr/>
          </p:nvCxnSpPr>
          <p:spPr>
            <a:xfrm>
              <a:off x="1467764" y="3867248"/>
              <a:ext cx="0" cy="212150"/>
            </a:xfrm>
            <a:prstGeom prst="line">
              <a:avLst/>
            </a:prstGeom>
            <a:ln>
              <a:solidFill>
                <a:srgbClr val="008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15ADF7D-7844-FD49-8920-55E1E9E4C7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6477" y="4061207"/>
              <a:ext cx="180000" cy="0"/>
            </a:xfrm>
            <a:prstGeom prst="line">
              <a:avLst/>
            </a:prstGeom>
            <a:ln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0221002-341F-B441-89F2-EE902641DC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6477" y="3885440"/>
              <a:ext cx="180000" cy="0"/>
            </a:xfrm>
            <a:prstGeom prst="line">
              <a:avLst/>
            </a:prstGeom>
            <a:ln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438B145-C32E-5A45-BDEE-1AD6D075FBCF}"/>
              </a:ext>
            </a:extLst>
          </p:cNvPr>
          <p:cNvGrpSpPr/>
          <p:nvPr/>
        </p:nvGrpSpPr>
        <p:grpSpPr>
          <a:xfrm>
            <a:off x="2188454" y="3978984"/>
            <a:ext cx="201447" cy="212150"/>
            <a:chOff x="1266317" y="3867248"/>
            <a:chExt cx="201447" cy="21215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5443A4B-FE26-EE4C-8AEF-856F0FD18768}"/>
                </a:ext>
              </a:extLst>
            </p:cNvPr>
            <p:cNvCxnSpPr>
              <a:cxnSpLocks/>
            </p:cNvCxnSpPr>
            <p:nvPr/>
          </p:nvCxnSpPr>
          <p:spPr>
            <a:xfrm>
              <a:off x="1266317" y="3867248"/>
              <a:ext cx="0" cy="212150"/>
            </a:xfrm>
            <a:prstGeom prst="line">
              <a:avLst/>
            </a:prstGeom>
            <a:ln>
              <a:solidFill>
                <a:srgbClr val="008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26E75AB-A451-DD42-A4ED-60C01CCEA6BF}"/>
                </a:ext>
              </a:extLst>
            </p:cNvPr>
            <p:cNvCxnSpPr>
              <a:cxnSpLocks/>
            </p:cNvCxnSpPr>
            <p:nvPr/>
          </p:nvCxnSpPr>
          <p:spPr>
            <a:xfrm>
              <a:off x="1467764" y="3867248"/>
              <a:ext cx="0" cy="212150"/>
            </a:xfrm>
            <a:prstGeom prst="line">
              <a:avLst/>
            </a:prstGeom>
            <a:ln>
              <a:solidFill>
                <a:srgbClr val="008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C317E26-8EEC-6243-8F90-E5F374ADA7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6477" y="4061207"/>
              <a:ext cx="180000" cy="0"/>
            </a:xfrm>
            <a:prstGeom prst="line">
              <a:avLst/>
            </a:prstGeom>
            <a:ln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380DB3A-1423-ED4A-A040-C956BD8446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6477" y="3885440"/>
              <a:ext cx="180000" cy="0"/>
            </a:xfrm>
            <a:prstGeom prst="line">
              <a:avLst/>
            </a:prstGeom>
            <a:ln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Down Arrow 66">
            <a:extLst>
              <a:ext uri="{FF2B5EF4-FFF2-40B4-BE49-F238E27FC236}">
                <a16:creationId xmlns:a16="http://schemas.microsoft.com/office/drawing/2014/main" id="{BAF6E969-01B9-9448-97AB-49BB336FAD2E}"/>
              </a:ext>
            </a:extLst>
          </p:cNvPr>
          <p:cNvSpPr/>
          <p:nvPr/>
        </p:nvSpPr>
        <p:spPr>
          <a:xfrm rot="16200000">
            <a:off x="3952355" y="2108457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99DAECD-6DE7-5F41-9A89-063E0239807A}"/>
              </a:ext>
            </a:extLst>
          </p:cNvPr>
          <p:cNvSpPr txBox="1"/>
          <p:nvPr/>
        </p:nvSpPr>
        <p:spPr>
          <a:xfrm>
            <a:off x="4369848" y="2088741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convolutional layer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22D1DCD-9A59-3648-AC4B-A29D919DC5DD}"/>
              </a:ext>
            </a:extLst>
          </p:cNvPr>
          <p:cNvSpPr txBox="1"/>
          <p:nvPr/>
        </p:nvSpPr>
        <p:spPr>
          <a:xfrm>
            <a:off x="3752943" y="3261408"/>
            <a:ext cx="432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Step 2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	merge to more complex concept</a:t>
            </a:r>
          </a:p>
        </p:txBody>
      </p:sp>
      <p:sp>
        <p:nvSpPr>
          <p:cNvPr id="91" name="Down Arrow 90">
            <a:extLst>
              <a:ext uri="{FF2B5EF4-FFF2-40B4-BE49-F238E27FC236}">
                <a16:creationId xmlns:a16="http://schemas.microsoft.com/office/drawing/2014/main" id="{8DB2F62A-514C-4F43-A912-7CFC97BD09B5}"/>
              </a:ext>
            </a:extLst>
          </p:cNvPr>
          <p:cNvSpPr/>
          <p:nvPr/>
        </p:nvSpPr>
        <p:spPr>
          <a:xfrm rot="16200000">
            <a:off x="3918719" y="3627502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6889C43-7694-6C4F-83F4-8290FB2240D2}"/>
              </a:ext>
            </a:extLst>
          </p:cNvPr>
          <p:cNvSpPr txBox="1"/>
          <p:nvPr/>
        </p:nvSpPr>
        <p:spPr>
          <a:xfrm>
            <a:off x="4336212" y="3607786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translation invariance</a:t>
            </a:r>
          </a:p>
        </p:txBody>
      </p:sp>
      <p:sp>
        <p:nvSpPr>
          <p:cNvPr id="93" name="Down Arrow 92">
            <a:extLst>
              <a:ext uri="{FF2B5EF4-FFF2-40B4-BE49-F238E27FC236}">
                <a16:creationId xmlns:a16="http://schemas.microsoft.com/office/drawing/2014/main" id="{003E3E9D-D417-544A-9F49-A45CFBEE5A9D}"/>
              </a:ext>
            </a:extLst>
          </p:cNvPr>
          <p:cNvSpPr/>
          <p:nvPr/>
        </p:nvSpPr>
        <p:spPr>
          <a:xfrm rot="16200000">
            <a:off x="3952355" y="4036162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B726A55-4394-EF42-B171-41B99362CCF5}"/>
              </a:ext>
            </a:extLst>
          </p:cNvPr>
          <p:cNvSpPr txBox="1"/>
          <p:nvPr/>
        </p:nvSpPr>
        <p:spPr>
          <a:xfrm>
            <a:off x="4369848" y="4016446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downsampling</a:t>
            </a:r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384141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7" grpId="0" animBg="1"/>
      <p:bldP spid="70" grpId="0"/>
      <p:bldP spid="72" grpId="0"/>
      <p:bldP spid="91" grpId="0" animBg="1"/>
      <p:bldP spid="92" grpId="0"/>
      <p:bldP spid="93" grpId="0" animBg="1"/>
      <p:bldP spid="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6920-1F23-CB4E-947B-8BC96EDA4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Classification – </a:t>
            </a:r>
            <a:r>
              <a:rPr lang="en-US" dirty="0" err="1"/>
              <a:t>Downsampling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BD4D43-C9EF-1648-81DA-6D0AF6093629}"/>
              </a:ext>
            </a:extLst>
          </p:cNvPr>
          <p:cNvSpPr txBox="1"/>
          <p:nvPr/>
        </p:nvSpPr>
        <p:spPr>
          <a:xfrm>
            <a:off x="946321" y="1599545"/>
            <a:ext cx="788998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MAX-Pooling: 					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example of</a:t>
            </a:r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downsampling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</a:p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								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sym typeface="Wingdings" pitchFamily="2" charset="2"/>
              </a:rPr>
              <a:t> 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grid-wise application of MAX function</a:t>
            </a:r>
            <a:endParaRPr lang="en-US" b="1" dirty="0">
              <a:solidFill>
                <a:srgbClr val="00A6D6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75DBE5-DE7D-6B4A-9936-F51338DFC31F}"/>
              </a:ext>
            </a:extLst>
          </p:cNvPr>
          <p:cNvSpPr txBox="1"/>
          <p:nvPr/>
        </p:nvSpPr>
        <p:spPr>
          <a:xfrm>
            <a:off x="1679976" y="4362901"/>
            <a:ext cx="67005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invariance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towards translation and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reduces feature map resolution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89C8A1-7F40-1848-BCC9-3F1EF95EB49A}"/>
              </a:ext>
            </a:extLst>
          </p:cNvPr>
          <p:cNvSpPr txBox="1"/>
          <p:nvPr/>
        </p:nvSpPr>
        <p:spPr>
          <a:xfrm>
            <a:off x="978287" y="3191134"/>
            <a:ext cx="141064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Input feature </a:t>
            </a:r>
          </a:p>
          <a:p>
            <a:r>
              <a:rPr lang="en-US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map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DE7E57-8568-6548-83FD-8F96A99C8A6D}"/>
              </a:ext>
            </a:extLst>
          </p:cNvPr>
          <p:cNvGrpSpPr/>
          <p:nvPr/>
        </p:nvGrpSpPr>
        <p:grpSpPr>
          <a:xfrm>
            <a:off x="5851918" y="2997156"/>
            <a:ext cx="821757" cy="795947"/>
            <a:chOff x="2334005" y="1788485"/>
            <a:chExt cx="1185468" cy="1148235"/>
          </a:xfrm>
        </p:grpSpPr>
        <p:sp>
          <p:nvSpPr>
            <p:cNvPr id="13" name="Rechteck 72">
              <a:extLst>
                <a:ext uri="{FF2B5EF4-FFF2-40B4-BE49-F238E27FC236}">
                  <a16:creationId xmlns:a16="http://schemas.microsoft.com/office/drawing/2014/main" id="{9FAC15AB-B5B4-034A-B84F-89511C9F7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4005" y="1788485"/>
              <a:ext cx="590650" cy="576000"/>
            </a:xfrm>
            <a:prstGeom prst="rect">
              <a:avLst/>
            </a:prstGeom>
            <a:solidFill>
              <a:srgbClr val="C00000">
                <a:alpha val="55000"/>
              </a:srgbClr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6</a:t>
              </a:r>
              <a:endParaRPr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4" name="Rechteck 73">
              <a:extLst>
                <a:ext uri="{FF2B5EF4-FFF2-40B4-BE49-F238E27FC236}">
                  <a16:creationId xmlns:a16="http://schemas.microsoft.com/office/drawing/2014/main" id="{02A76B9F-A4D4-7048-B917-F36C76B93A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8823" y="1788485"/>
              <a:ext cx="590650" cy="576000"/>
            </a:xfrm>
            <a:prstGeom prst="rect">
              <a:avLst/>
            </a:prstGeom>
            <a:solidFill>
              <a:srgbClr val="00B050">
                <a:alpha val="55000"/>
              </a:srgbClr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8</a:t>
              </a:r>
              <a:endParaRPr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5" name="Rechteck 78">
              <a:extLst>
                <a:ext uri="{FF2B5EF4-FFF2-40B4-BE49-F238E27FC236}">
                  <a16:creationId xmlns:a16="http://schemas.microsoft.com/office/drawing/2014/main" id="{070F6F5B-A662-2349-895B-869A250183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4005" y="2360720"/>
              <a:ext cx="590650" cy="576000"/>
            </a:xfrm>
            <a:prstGeom prst="rect">
              <a:avLst/>
            </a:prstGeom>
            <a:solidFill>
              <a:srgbClr val="0096FF">
                <a:alpha val="55000"/>
              </a:srgbClr>
            </a:solidFill>
            <a:ln w="6350">
              <a:solidFill>
                <a:srgbClr val="009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3</a:t>
              </a:r>
              <a:endParaRPr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6" name="Rechteck 79">
              <a:extLst>
                <a:ext uri="{FF2B5EF4-FFF2-40B4-BE49-F238E27FC236}">
                  <a16:creationId xmlns:a16="http://schemas.microsoft.com/office/drawing/2014/main" id="{0DDC1482-C919-1E4C-8497-BDA6405B4C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8823" y="2360720"/>
              <a:ext cx="590650" cy="576000"/>
            </a:xfrm>
            <a:prstGeom prst="rect">
              <a:avLst/>
            </a:prstGeom>
            <a:solidFill>
              <a:srgbClr val="FFC000">
                <a:alpha val="55000"/>
              </a:srgbClr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4</a:t>
              </a:r>
              <a:endParaRPr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87EB63-E29D-B24B-A191-8380226F4D6F}"/>
              </a:ext>
            </a:extLst>
          </p:cNvPr>
          <p:cNvGrpSpPr/>
          <p:nvPr/>
        </p:nvGrpSpPr>
        <p:grpSpPr>
          <a:xfrm>
            <a:off x="2278248" y="2518410"/>
            <a:ext cx="2269604" cy="1683583"/>
            <a:chOff x="838898" y="1444688"/>
            <a:chExt cx="2727260" cy="2023069"/>
          </a:xfrm>
        </p:grpSpPr>
        <p:grpSp>
          <p:nvGrpSpPr>
            <p:cNvPr id="19" name="Gruppieren 7">
              <a:extLst>
                <a:ext uri="{FF2B5EF4-FFF2-40B4-BE49-F238E27FC236}">
                  <a16:creationId xmlns:a16="http://schemas.microsoft.com/office/drawing/2014/main" id="{30A73F2D-9F57-AE4D-BA85-6875B5951631}"/>
                </a:ext>
              </a:extLst>
            </p:cNvPr>
            <p:cNvGrpSpPr/>
            <p:nvPr/>
          </p:nvGrpSpPr>
          <p:grpSpPr>
            <a:xfrm>
              <a:off x="1585777" y="1444688"/>
              <a:ext cx="1980381" cy="1918001"/>
              <a:chOff x="2920802" y="1112608"/>
              <a:chExt cx="2377493" cy="2302603"/>
            </a:xfrm>
          </p:grpSpPr>
          <p:grpSp>
            <p:nvGrpSpPr>
              <p:cNvPr id="26" name="Gruppieren 2">
                <a:extLst>
                  <a:ext uri="{FF2B5EF4-FFF2-40B4-BE49-F238E27FC236}">
                    <a16:creationId xmlns:a16="http://schemas.microsoft.com/office/drawing/2014/main" id="{E9E59730-6CDD-954F-95FA-DE535AEA79B1}"/>
                  </a:ext>
                </a:extLst>
              </p:cNvPr>
              <p:cNvGrpSpPr/>
              <p:nvPr/>
            </p:nvGrpSpPr>
            <p:grpSpPr>
              <a:xfrm>
                <a:off x="2920802" y="1112608"/>
                <a:ext cx="2376113" cy="576000"/>
                <a:chOff x="3131222" y="1102356"/>
                <a:chExt cx="2376113" cy="576000"/>
              </a:xfrm>
            </p:grpSpPr>
            <p:sp>
              <p:nvSpPr>
                <p:cNvPr id="43" name="Rechteck 52">
                  <a:extLst>
                    <a:ext uri="{FF2B5EF4-FFF2-40B4-BE49-F238E27FC236}">
                      <a16:creationId xmlns:a16="http://schemas.microsoft.com/office/drawing/2014/main" id="{7597A2CD-1D1B-FB4A-B464-6F90537A2C1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1222" y="1102356"/>
                  <a:ext cx="590649" cy="576000"/>
                </a:xfrm>
                <a:prstGeom prst="rect">
                  <a:avLst/>
                </a:prstGeom>
                <a:solidFill>
                  <a:srgbClr val="C00000">
                    <a:alpha val="55000"/>
                  </a:srgbClr>
                </a:soli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1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44" name="Rechteck 53">
                  <a:extLst>
                    <a:ext uri="{FF2B5EF4-FFF2-40B4-BE49-F238E27FC236}">
                      <a16:creationId xmlns:a16="http://schemas.microsoft.com/office/drawing/2014/main" id="{81523E80-D15C-164B-A475-B43BF23E71C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27049" y="1102356"/>
                  <a:ext cx="590650" cy="576000"/>
                </a:xfrm>
                <a:prstGeom prst="rect">
                  <a:avLst/>
                </a:prstGeom>
                <a:solidFill>
                  <a:srgbClr val="C00000">
                    <a:alpha val="55000"/>
                  </a:srgbClr>
                </a:soli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1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45" name="Rechteck 48">
                  <a:extLst>
                    <a:ext uri="{FF2B5EF4-FFF2-40B4-BE49-F238E27FC236}">
                      <a16:creationId xmlns:a16="http://schemas.microsoft.com/office/drawing/2014/main" id="{088D3861-5A2D-3D4F-8406-8DA66F62836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21867" y="1102356"/>
                  <a:ext cx="590650" cy="576000"/>
                </a:xfrm>
                <a:prstGeom prst="rect">
                  <a:avLst/>
                </a:prstGeom>
                <a:solidFill>
                  <a:srgbClr val="00B050">
                    <a:alpha val="55000"/>
                  </a:srgbClr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2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46" name="Rechteck 49">
                  <a:extLst>
                    <a:ext uri="{FF2B5EF4-FFF2-40B4-BE49-F238E27FC236}">
                      <a16:creationId xmlns:a16="http://schemas.microsoft.com/office/drawing/2014/main" id="{87244D83-E1CC-D943-915E-F97B04DC1E0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16685" y="1102356"/>
                  <a:ext cx="590650" cy="576000"/>
                </a:xfrm>
                <a:prstGeom prst="rect">
                  <a:avLst/>
                </a:prstGeom>
                <a:solidFill>
                  <a:srgbClr val="00B050">
                    <a:alpha val="55000"/>
                  </a:srgbClr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4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p:grpSp>
          <p:grpSp>
            <p:nvGrpSpPr>
              <p:cNvPr id="27" name="Gruppieren 70">
                <a:extLst>
                  <a:ext uri="{FF2B5EF4-FFF2-40B4-BE49-F238E27FC236}">
                    <a16:creationId xmlns:a16="http://schemas.microsoft.com/office/drawing/2014/main" id="{CD8FA2A2-EEC0-0745-A30B-ED9D982194EA}"/>
                  </a:ext>
                </a:extLst>
              </p:cNvPr>
              <p:cNvGrpSpPr/>
              <p:nvPr/>
            </p:nvGrpSpPr>
            <p:grpSpPr>
              <a:xfrm>
                <a:off x="2920802" y="1688607"/>
                <a:ext cx="2376113" cy="576000"/>
                <a:chOff x="3131222" y="1102356"/>
                <a:chExt cx="2376113" cy="576000"/>
              </a:xfrm>
            </p:grpSpPr>
            <p:sp>
              <p:nvSpPr>
                <p:cNvPr id="39" name="Rechteck 71">
                  <a:extLst>
                    <a:ext uri="{FF2B5EF4-FFF2-40B4-BE49-F238E27FC236}">
                      <a16:creationId xmlns:a16="http://schemas.microsoft.com/office/drawing/2014/main" id="{0B31524C-22AE-C949-9285-F39A2DE2F5A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1222" y="1102356"/>
                  <a:ext cx="590649" cy="576000"/>
                </a:xfrm>
                <a:prstGeom prst="rect">
                  <a:avLst/>
                </a:prstGeom>
                <a:solidFill>
                  <a:srgbClr val="C00000">
                    <a:alpha val="55000"/>
                  </a:srgbClr>
                </a:soli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5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40" name="Rechteck 72">
                  <a:extLst>
                    <a:ext uri="{FF2B5EF4-FFF2-40B4-BE49-F238E27FC236}">
                      <a16:creationId xmlns:a16="http://schemas.microsoft.com/office/drawing/2014/main" id="{A72F7680-E35C-4843-AA38-79B34E53F8F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27049" y="1102356"/>
                  <a:ext cx="590650" cy="576000"/>
                </a:xfrm>
                <a:prstGeom prst="rect">
                  <a:avLst/>
                </a:prstGeom>
                <a:solidFill>
                  <a:srgbClr val="C00000">
                    <a:alpha val="55000"/>
                  </a:srgbClr>
                </a:soli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6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41" name="Rechteck 73">
                  <a:extLst>
                    <a:ext uri="{FF2B5EF4-FFF2-40B4-BE49-F238E27FC236}">
                      <a16:creationId xmlns:a16="http://schemas.microsoft.com/office/drawing/2014/main" id="{EAB76B1C-F040-604B-A80A-1CD985B4D6F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21867" y="1102356"/>
                  <a:ext cx="590650" cy="576000"/>
                </a:xfrm>
                <a:prstGeom prst="rect">
                  <a:avLst/>
                </a:prstGeom>
                <a:solidFill>
                  <a:srgbClr val="00B050">
                    <a:alpha val="55000"/>
                  </a:srgbClr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7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42" name="Rechteck 74">
                  <a:extLst>
                    <a:ext uri="{FF2B5EF4-FFF2-40B4-BE49-F238E27FC236}">
                      <a16:creationId xmlns:a16="http://schemas.microsoft.com/office/drawing/2014/main" id="{E9F39A3A-E369-1C44-82D8-27A42168BDA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16685" y="1102356"/>
                  <a:ext cx="590650" cy="576000"/>
                </a:xfrm>
                <a:prstGeom prst="rect">
                  <a:avLst/>
                </a:prstGeom>
                <a:solidFill>
                  <a:srgbClr val="00B050">
                    <a:alpha val="55000"/>
                  </a:srgbClr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8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p:grpSp>
          <p:grpSp>
            <p:nvGrpSpPr>
              <p:cNvPr id="28" name="Gruppieren 76">
                <a:extLst>
                  <a:ext uri="{FF2B5EF4-FFF2-40B4-BE49-F238E27FC236}">
                    <a16:creationId xmlns:a16="http://schemas.microsoft.com/office/drawing/2014/main" id="{55F5425F-B00F-6542-ACE2-AEE8C5DF01C6}"/>
                  </a:ext>
                </a:extLst>
              </p:cNvPr>
              <p:cNvGrpSpPr/>
              <p:nvPr/>
            </p:nvGrpSpPr>
            <p:grpSpPr>
              <a:xfrm>
                <a:off x="2920802" y="2260842"/>
                <a:ext cx="2376113" cy="576000"/>
                <a:chOff x="3131222" y="1108842"/>
                <a:chExt cx="2376113" cy="576000"/>
              </a:xfrm>
            </p:grpSpPr>
            <p:sp>
              <p:nvSpPr>
                <p:cNvPr id="35" name="Rechteck 77">
                  <a:extLst>
                    <a:ext uri="{FF2B5EF4-FFF2-40B4-BE49-F238E27FC236}">
                      <a16:creationId xmlns:a16="http://schemas.microsoft.com/office/drawing/2014/main" id="{8437E579-F917-3440-B1EA-5996EBEFB65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1222" y="1108842"/>
                  <a:ext cx="590649" cy="576000"/>
                </a:xfrm>
                <a:prstGeom prst="rect">
                  <a:avLst/>
                </a:prstGeom>
                <a:solidFill>
                  <a:srgbClr val="0096FF">
                    <a:alpha val="55000"/>
                  </a:srgbClr>
                </a:solidFill>
                <a:ln w="6350">
                  <a:solidFill>
                    <a:srgbClr val="009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3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36" name="Rechteck 78">
                  <a:extLst>
                    <a:ext uri="{FF2B5EF4-FFF2-40B4-BE49-F238E27FC236}">
                      <a16:creationId xmlns:a16="http://schemas.microsoft.com/office/drawing/2014/main" id="{B122A8DD-EA08-7348-A607-769F3FD0FE3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27049" y="1108842"/>
                  <a:ext cx="590650" cy="576000"/>
                </a:xfrm>
                <a:prstGeom prst="rect">
                  <a:avLst/>
                </a:prstGeom>
                <a:solidFill>
                  <a:srgbClr val="0096FF">
                    <a:alpha val="55000"/>
                  </a:srgbClr>
                </a:solidFill>
                <a:ln w="6350">
                  <a:solidFill>
                    <a:srgbClr val="009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2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37" name="Rechteck 79">
                  <a:extLst>
                    <a:ext uri="{FF2B5EF4-FFF2-40B4-BE49-F238E27FC236}">
                      <a16:creationId xmlns:a16="http://schemas.microsoft.com/office/drawing/2014/main" id="{52B7C55D-1BB0-F846-9327-2F7CA6DACA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21867" y="1108842"/>
                  <a:ext cx="590650" cy="576000"/>
                </a:xfrm>
                <a:prstGeom prst="rect">
                  <a:avLst/>
                </a:prstGeom>
                <a:solidFill>
                  <a:srgbClr val="FFC000">
                    <a:alpha val="55000"/>
                  </a:srgbClr>
                </a:solidFill>
                <a:ln w="63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1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38" name="Rechteck 80">
                  <a:extLst>
                    <a:ext uri="{FF2B5EF4-FFF2-40B4-BE49-F238E27FC236}">
                      <a16:creationId xmlns:a16="http://schemas.microsoft.com/office/drawing/2014/main" id="{863B8EA5-22F2-384E-B537-53BE246DDE1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16685" y="1108842"/>
                  <a:ext cx="590650" cy="576000"/>
                </a:xfrm>
                <a:prstGeom prst="rect">
                  <a:avLst/>
                </a:prstGeom>
                <a:solidFill>
                  <a:srgbClr val="FFC000">
                    <a:alpha val="55000"/>
                  </a:srgbClr>
                </a:solidFill>
                <a:ln w="63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0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p:grpSp>
          <p:grpSp>
            <p:nvGrpSpPr>
              <p:cNvPr id="29" name="Gruppieren 82">
                <a:extLst>
                  <a:ext uri="{FF2B5EF4-FFF2-40B4-BE49-F238E27FC236}">
                    <a16:creationId xmlns:a16="http://schemas.microsoft.com/office/drawing/2014/main" id="{40BCE1FC-BFBE-A84A-AB5D-A67E6A6E4F14}"/>
                  </a:ext>
                </a:extLst>
              </p:cNvPr>
              <p:cNvGrpSpPr/>
              <p:nvPr/>
            </p:nvGrpSpPr>
            <p:grpSpPr>
              <a:xfrm>
                <a:off x="2920802" y="2839211"/>
                <a:ext cx="2377493" cy="576000"/>
                <a:chOff x="3129842" y="1121463"/>
                <a:chExt cx="2377493" cy="576000"/>
              </a:xfrm>
            </p:grpSpPr>
            <p:sp>
              <p:nvSpPr>
                <p:cNvPr id="30" name="Rechteck 83">
                  <a:extLst>
                    <a:ext uri="{FF2B5EF4-FFF2-40B4-BE49-F238E27FC236}">
                      <a16:creationId xmlns:a16="http://schemas.microsoft.com/office/drawing/2014/main" id="{3BD2DE0D-4A2A-D943-BBD3-E3C1242F5B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29842" y="1121463"/>
                  <a:ext cx="590649" cy="576000"/>
                </a:xfrm>
                <a:prstGeom prst="rect">
                  <a:avLst/>
                </a:prstGeom>
                <a:solidFill>
                  <a:srgbClr val="0096FF">
                    <a:alpha val="55000"/>
                  </a:srgbClr>
                </a:solidFill>
                <a:ln w="6350">
                  <a:solidFill>
                    <a:srgbClr val="009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1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31" name="Rechteck 84">
                  <a:extLst>
                    <a:ext uri="{FF2B5EF4-FFF2-40B4-BE49-F238E27FC236}">
                      <a16:creationId xmlns:a16="http://schemas.microsoft.com/office/drawing/2014/main" id="{08D7BC8F-D0A8-A943-BE61-973FDE092C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27049" y="1121463"/>
                  <a:ext cx="590650" cy="576000"/>
                </a:xfrm>
                <a:prstGeom prst="rect">
                  <a:avLst/>
                </a:prstGeom>
                <a:solidFill>
                  <a:srgbClr val="0096FF">
                    <a:alpha val="55000"/>
                  </a:srgbClr>
                </a:solidFill>
                <a:ln w="6350">
                  <a:solidFill>
                    <a:srgbClr val="009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2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33" name="Rechteck 85">
                  <a:extLst>
                    <a:ext uri="{FF2B5EF4-FFF2-40B4-BE49-F238E27FC236}">
                      <a16:creationId xmlns:a16="http://schemas.microsoft.com/office/drawing/2014/main" id="{3C815FA2-1845-9B42-8EBF-289367E3D30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21867" y="1121463"/>
                  <a:ext cx="590650" cy="576000"/>
                </a:xfrm>
                <a:prstGeom prst="rect">
                  <a:avLst/>
                </a:prstGeom>
                <a:solidFill>
                  <a:srgbClr val="FFC000">
                    <a:alpha val="55000"/>
                  </a:srgbClr>
                </a:solidFill>
                <a:ln w="63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3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34" name="Rechteck 86">
                  <a:extLst>
                    <a:ext uri="{FF2B5EF4-FFF2-40B4-BE49-F238E27FC236}">
                      <a16:creationId xmlns:a16="http://schemas.microsoft.com/office/drawing/2014/main" id="{FAE74286-FD82-5B44-96C4-6E0C2A4CFE9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16685" y="1121463"/>
                  <a:ext cx="590650" cy="576000"/>
                </a:xfrm>
                <a:prstGeom prst="rect">
                  <a:avLst/>
                </a:prstGeom>
                <a:solidFill>
                  <a:srgbClr val="FFC000">
                    <a:alpha val="55000"/>
                  </a:srgbClr>
                </a:solidFill>
                <a:ln w="63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4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58AB701-C959-7840-B7C2-90FCA7C75498}"/>
                </a:ext>
              </a:extLst>
            </p:cNvPr>
            <p:cNvGrpSpPr/>
            <p:nvPr/>
          </p:nvGrpSpPr>
          <p:grpSpPr>
            <a:xfrm>
              <a:off x="838898" y="2843015"/>
              <a:ext cx="759710" cy="624742"/>
              <a:chOff x="553962" y="2990824"/>
              <a:chExt cx="759710" cy="624742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A0F4910-D50D-3E4F-B874-DBE330ED8873}"/>
                  </a:ext>
                </a:extLst>
              </p:cNvPr>
              <p:cNvCxnSpPr/>
              <p:nvPr/>
            </p:nvCxnSpPr>
            <p:spPr>
              <a:xfrm flipV="1">
                <a:off x="850392" y="3161521"/>
                <a:ext cx="0" cy="2635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2F34016A-D32E-1B4C-B61E-4B8F33C9C2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1248" y="3415975"/>
                <a:ext cx="281234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CF5F28-7336-0744-812A-FA64EB67C1D6}"/>
                  </a:ext>
                </a:extLst>
              </p:cNvPr>
              <p:cNvSpPr txBox="1"/>
              <p:nvPr/>
            </p:nvSpPr>
            <p:spPr>
              <a:xfrm>
                <a:off x="1058474" y="3338567"/>
                <a:ext cx="2551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x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58FBA9-2F33-8847-B86D-80D8FD565AA0}"/>
                  </a:ext>
                </a:extLst>
              </p:cNvPr>
              <p:cNvSpPr txBox="1"/>
              <p:nvPr/>
            </p:nvSpPr>
            <p:spPr>
              <a:xfrm>
                <a:off x="553962" y="2990824"/>
                <a:ext cx="2600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y</a:t>
                </a: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73CCD35-DD04-7140-AAC3-0C478A0791E8}"/>
              </a:ext>
            </a:extLst>
          </p:cNvPr>
          <p:cNvSpPr txBox="1"/>
          <p:nvPr/>
        </p:nvSpPr>
        <p:spPr>
          <a:xfrm>
            <a:off x="5376089" y="3878000"/>
            <a:ext cx="193161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pooled feature map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F1D2A85-C639-6441-98C9-8251F9E733B3}"/>
              </a:ext>
            </a:extLst>
          </p:cNvPr>
          <p:cNvCxnSpPr>
            <a:cxnSpLocks/>
          </p:cNvCxnSpPr>
          <p:nvPr/>
        </p:nvCxnSpPr>
        <p:spPr>
          <a:xfrm>
            <a:off x="4909269" y="3436539"/>
            <a:ext cx="581235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6D038DA1-5EED-654C-85B1-8A418DC04460}"/>
              </a:ext>
            </a:extLst>
          </p:cNvPr>
          <p:cNvGrpSpPr/>
          <p:nvPr/>
        </p:nvGrpSpPr>
        <p:grpSpPr>
          <a:xfrm>
            <a:off x="1881410" y="2153523"/>
            <a:ext cx="1840369" cy="1166524"/>
            <a:chOff x="1881410" y="2153523"/>
            <a:chExt cx="1840369" cy="1166524"/>
          </a:xfrm>
        </p:grpSpPr>
        <p:sp>
          <p:nvSpPr>
            <p:cNvPr id="51" name="Rechteck 72">
              <a:extLst>
                <a:ext uri="{FF2B5EF4-FFF2-40B4-BE49-F238E27FC236}">
                  <a16:creationId xmlns:a16="http://schemas.microsoft.com/office/drawing/2014/main" id="{5499951B-7A9E-864A-BD9B-6D978EC49D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1410" y="2153543"/>
              <a:ext cx="816689" cy="79643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MAX</a:t>
              </a:r>
              <a:endParaRPr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B4F4561-60D8-F340-84D5-738C6C51B204}"/>
                </a:ext>
              </a:extLst>
            </p:cNvPr>
            <p:cNvCxnSpPr/>
            <p:nvPr/>
          </p:nvCxnSpPr>
          <p:spPr>
            <a:xfrm>
              <a:off x="1892596" y="2956617"/>
              <a:ext cx="1028510" cy="36343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4B4B81D-4D7F-BF4B-8BED-4D995B244AA1}"/>
                </a:ext>
              </a:extLst>
            </p:cNvPr>
            <p:cNvCxnSpPr/>
            <p:nvPr/>
          </p:nvCxnSpPr>
          <p:spPr>
            <a:xfrm>
              <a:off x="2693269" y="2937262"/>
              <a:ext cx="1028510" cy="36343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8541349-FCFB-044F-9512-E4B77D211389}"/>
                </a:ext>
              </a:extLst>
            </p:cNvPr>
            <p:cNvCxnSpPr/>
            <p:nvPr/>
          </p:nvCxnSpPr>
          <p:spPr>
            <a:xfrm>
              <a:off x="1888964" y="2153523"/>
              <a:ext cx="1028510" cy="36343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021D0EA-77F1-E54B-88AE-F13AEDB0EE16}"/>
                </a:ext>
              </a:extLst>
            </p:cNvPr>
            <p:cNvCxnSpPr/>
            <p:nvPr/>
          </p:nvCxnSpPr>
          <p:spPr>
            <a:xfrm>
              <a:off x="2672003" y="2159132"/>
              <a:ext cx="1028510" cy="36343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Down Arrow 57">
            <a:extLst>
              <a:ext uri="{FF2B5EF4-FFF2-40B4-BE49-F238E27FC236}">
                <a16:creationId xmlns:a16="http://schemas.microsoft.com/office/drawing/2014/main" id="{561385CF-B313-644E-AED9-E51F97BBB30A}"/>
              </a:ext>
            </a:extLst>
          </p:cNvPr>
          <p:cNvSpPr/>
          <p:nvPr/>
        </p:nvSpPr>
        <p:spPr>
          <a:xfrm rot="16200000">
            <a:off x="1020629" y="4316733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6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7" grpId="0"/>
      <p:bldP spid="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6920-1F23-CB4E-947B-8BC96EDA4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Classification – Architecture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BD4D43-C9EF-1648-81DA-6D0AF6093629}"/>
              </a:ext>
            </a:extLst>
          </p:cNvPr>
          <p:cNvSpPr txBox="1"/>
          <p:nvPr/>
        </p:nvSpPr>
        <p:spPr>
          <a:xfrm>
            <a:off x="926657" y="1570049"/>
            <a:ext cx="659475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Feature extraction: 				</a:t>
            </a:r>
            <a:r>
              <a:rPr lang="en-US" b="1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stackwise</a:t>
            </a:r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convolutional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and </a:t>
            </a:r>
          </a:p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								</a:t>
            </a:r>
            <a:r>
              <a:rPr lang="en-US" b="1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downsampling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stage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02DC3A1-E5BE-D944-8907-5E5308E717CB}"/>
              </a:ext>
            </a:extLst>
          </p:cNvPr>
          <p:cNvSpPr txBox="1"/>
          <p:nvPr/>
        </p:nvSpPr>
        <p:spPr>
          <a:xfrm>
            <a:off x="4312181" y="2991751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input </a:t>
            </a:r>
          </a:p>
          <a:p>
            <a:r>
              <a:rPr lang="en-US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image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B1B46E-A210-804A-873D-01E82EC2F03F}"/>
              </a:ext>
            </a:extLst>
          </p:cNvPr>
          <p:cNvSpPr txBox="1"/>
          <p:nvPr/>
        </p:nvSpPr>
        <p:spPr>
          <a:xfrm>
            <a:off x="6900289" y="4240993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classification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8E6985D-F641-8748-9AE3-AE7ACD31E971}"/>
              </a:ext>
            </a:extLst>
          </p:cNvPr>
          <p:cNvSpPr txBox="1"/>
          <p:nvPr/>
        </p:nvSpPr>
        <p:spPr>
          <a:xfrm>
            <a:off x="8122166" y="3130251"/>
            <a:ext cx="1040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classi</a:t>
            </a:r>
            <a:r>
              <a:rPr lang="en-US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-</a:t>
            </a:r>
          </a:p>
          <a:p>
            <a:r>
              <a:rPr lang="en-US" i="1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fications</a:t>
            </a:r>
            <a:endParaRPr lang="en-US" i="1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9FC23EB-AF2F-034E-B235-B5809D301CC5}"/>
              </a:ext>
            </a:extLst>
          </p:cNvPr>
          <p:cNvSpPr txBox="1"/>
          <p:nvPr/>
        </p:nvSpPr>
        <p:spPr>
          <a:xfrm>
            <a:off x="5632441" y="4159939"/>
            <a:ext cx="142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8F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feature </a:t>
            </a:r>
          </a:p>
          <a:p>
            <a:pPr algn="ctr"/>
            <a:r>
              <a:rPr lang="en-US" b="1" i="1" dirty="0">
                <a:solidFill>
                  <a:srgbClr val="008F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extraction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EDEF96-B676-6845-BC7B-1882F89CFAF5}"/>
              </a:ext>
            </a:extLst>
          </p:cNvPr>
          <p:cNvGrpSpPr/>
          <p:nvPr/>
        </p:nvGrpSpPr>
        <p:grpSpPr>
          <a:xfrm>
            <a:off x="5417202" y="2711668"/>
            <a:ext cx="2646549" cy="1364400"/>
            <a:chOff x="3364882" y="2686992"/>
            <a:chExt cx="2646549" cy="13644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F94FC5-87AB-214A-AF5E-664FA9CE65A1}"/>
                </a:ext>
              </a:extLst>
            </p:cNvPr>
            <p:cNvGrpSpPr/>
            <p:nvPr/>
          </p:nvGrpSpPr>
          <p:grpSpPr>
            <a:xfrm>
              <a:off x="3364882" y="2686992"/>
              <a:ext cx="2646549" cy="1364400"/>
              <a:chOff x="3364882" y="2686992"/>
              <a:chExt cx="2646549" cy="1364400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E9FFBB8-E48A-B64A-A54F-068D7A3925F3}"/>
                  </a:ext>
                </a:extLst>
              </p:cNvPr>
              <p:cNvGrpSpPr/>
              <p:nvPr/>
            </p:nvGrpSpPr>
            <p:grpSpPr>
              <a:xfrm>
                <a:off x="3364882" y="2686992"/>
                <a:ext cx="2646549" cy="1364400"/>
                <a:chOff x="3838893" y="2336030"/>
                <a:chExt cx="3211718" cy="1655767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6A44AE7E-47D9-784A-891B-095A9CD8DBAF}"/>
                    </a:ext>
                  </a:extLst>
                </p:cNvPr>
                <p:cNvSpPr/>
                <p:nvPr/>
              </p:nvSpPr>
              <p:spPr>
                <a:xfrm>
                  <a:off x="3838893" y="2337410"/>
                  <a:ext cx="81023" cy="165300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8A079C82-F857-E249-9D49-AE603E201028}"/>
                    </a:ext>
                  </a:extLst>
                </p:cNvPr>
                <p:cNvSpPr/>
                <p:nvPr/>
              </p:nvSpPr>
              <p:spPr>
                <a:xfrm>
                  <a:off x="6969588" y="2508597"/>
                  <a:ext cx="81023" cy="1310634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D4FE1846-9961-3446-A4A1-EF23BC12753A}"/>
                    </a:ext>
                  </a:extLst>
                </p:cNvPr>
                <p:cNvCxnSpPr>
                  <a:cxnSpLocks/>
                  <a:stCxn id="55" idx="0"/>
                  <a:endCxn id="53" idx="0"/>
                </p:cNvCxnSpPr>
                <p:nvPr/>
              </p:nvCxnSpPr>
              <p:spPr>
                <a:xfrm>
                  <a:off x="5391521" y="2705192"/>
                  <a:ext cx="50548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57FD51F-B8EA-3040-B709-27DBB7388E47}"/>
                    </a:ext>
                  </a:extLst>
                </p:cNvPr>
                <p:cNvCxnSpPr>
                  <a:cxnSpLocks/>
                  <a:stCxn id="53" idx="0"/>
                  <a:endCxn id="48" idx="0"/>
                </p:cNvCxnSpPr>
                <p:nvPr/>
              </p:nvCxnSpPr>
              <p:spPr>
                <a:xfrm flipV="1">
                  <a:off x="5897001" y="2508597"/>
                  <a:ext cx="1113099" cy="196595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0EDE4DCE-E2C4-EA4C-8B69-8E720CB30627}"/>
                    </a:ext>
                  </a:extLst>
                </p:cNvPr>
                <p:cNvCxnSpPr>
                  <a:cxnSpLocks/>
                  <a:stCxn id="53" idx="2"/>
                  <a:endCxn id="55" idx="2"/>
                </p:cNvCxnSpPr>
                <p:nvPr/>
              </p:nvCxnSpPr>
              <p:spPr>
                <a:xfrm flipH="1">
                  <a:off x="5391521" y="3622635"/>
                  <a:ext cx="50548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198FAC04-056A-7949-A17F-80C4AD5859BE}"/>
                    </a:ext>
                  </a:extLst>
                </p:cNvPr>
                <p:cNvCxnSpPr>
                  <a:cxnSpLocks/>
                  <a:stCxn id="48" idx="2"/>
                  <a:endCxn id="53" idx="2"/>
                </p:cNvCxnSpPr>
                <p:nvPr/>
              </p:nvCxnSpPr>
              <p:spPr>
                <a:xfrm flipH="1" flipV="1">
                  <a:off x="5897001" y="3622635"/>
                  <a:ext cx="1113099" cy="19659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D988D82C-5E78-384B-B257-84FC3A44C7DB}"/>
                    </a:ext>
                  </a:extLst>
                </p:cNvPr>
                <p:cNvSpPr/>
                <p:nvPr/>
              </p:nvSpPr>
              <p:spPr>
                <a:xfrm>
                  <a:off x="5856489" y="2705192"/>
                  <a:ext cx="81023" cy="917444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1C5ECD3B-3220-374F-AB54-849A515DCCD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163980" y="2617816"/>
                  <a:ext cx="81023" cy="1092195"/>
                </a:xfrm>
                <a:prstGeom prst="rect">
                  <a:avLst/>
                </a:prstGeom>
                <a:solidFill>
                  <a:srgbClr val="008F00"/>
                </a:solidFill>
                <a:ln>
                  <a:solidFill>
                    <a:srgbClr val="008F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F349C205-AD32-2549-A22F-4F9E2852A85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351010" y="2705192"/>
                  <a:ext cx="81023" cy="917444"/>
                </a:xfrm>
                <a:prstGeom prst="rect">
                  <a:avLst/>
                </a:prstGeom>
                <a:solidFill>
                  <a:srgbClr val="008F00">
                    <a:alpha val="50000"/>
                  </a:srgbClr>
                </a:solidFill>
                <a:ln>
                  <a:solidFill>
                    <a:srgbClr val="008F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D29870B6-8324-FD43-90C9-74B615379D25}"/>
                    </a:ext>
                  </a:extLst>
                </p:cNvPr>
                <p:cNvCxnSpPr>
                  <a:cxnSpLocks/>
                  <a:stCxn id="54" idx="0"/>
                  <a:endCxn id="55" idx="0"/>
                </p:cNvCxnSpPr>
                <p:nvPr/>
              </p:nvCxnSpPr>
              <p:spPr>
                <a:xfrm>
                  <a:off x="5204492" y="2617816"/>
                  <a:ext cx="187030" cy="87376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26EB4EF3-17FF-4F42-BD19-73073E32A892}"/>
                    </a:ext>
                  </a:extLst>
                </p:cNvPr>
                <p:cNvCxnSpPr>
                  <a:cxnSpLocks/>
                  <a:stCxn id="47" idx="0"/>
                  <a:endCxn id="38" idx="0"/>
                </p:cNvCxnSpPr>
                <p:nvPr/>
              </p:nvCxnSpPr>
              <p:spPr>
                <a:xfrm flipV="1">
                  <a:off x="3879405" y="2336030"/>
                  <a:ext cx="640189" cy="138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627FC6D2-1587-FE41-995F-DB12A1690673}"/>
                    </a:ext>
                  </a:extLst>
                </p:cNvPr>
                <p:cNvCxnSpPr>
                  <a:cxnSpLocks/>
                  <a:stCxn id="47" idx="2"/>
                  <a:endCxn id="38" idx="2"/>
                </p:cNvCxnSpPr>
                <p:nvPr/>
              </p:nvCxnSpPr>
              <p:spPr>
                <a:xfrm>
                  <a:off x="3879405" y="3990418"/>
                  <a:ext cx="640189" cy="1379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9C6F298-F0D0-FA48-B805-541638A6EED1}"/>
                  </a:ext>
                </a:extLst>
              </p:cNvPr>
              <p:cNvCxnSpPr>
                <a:cxnSpLocks/>
                <a:stCxn id="39" idx="0"/>
                <a:endCxn id="54" idx="0"/>
              </p:cNvCxnSpPr>
              <p:nvPr/>
            </p:nvCxnSpPr>
            <p:spPr>
              <a:xfrm>
                <a:off x="4079916" y="2919192"/>
                <a:ext cx="410259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E933B93-0FFF-7940-B0C5-F43BE87DB87A}"/>
                  </a:ext>
                </a:extLst>
              </p:cNvPr>
              <p:cNvCxnSpPr>
                <a:cxnSpLocks/>
                <a:stCxn id="54" idx="2"/>
                <a:endCxn id="39" idx="2"/>
              </p:cNvCxnSpPr>
              <p:nvPr/>
            </p:nvCxnSpPr>
            <p:spPr>
              <a:xfrm flipH="1">
                <a:off x="4079916" y="3819192"/>
                <a:ext cx="4102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B924A84-0F94-724D-AF9F-44B14F0C969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46533" y="2919192"/>
                <a:ext cx="66765" cy="900000"/>
              </a:xfrm>
              <a:prstGeom prst="rect">
                <a:avLst/>
              </a:prstGeom>
              <a:solidFill>
                <a:srgbClr val="008F00">
                  <a:alpha val="50000"/>
                </a:srgbClr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EF34FE8-9642-8A4A-977E-89DE6EAD624E}"/>
                  </a:ext>
                </a:extLst>
              </p:cNvPr>
              <p:cNvCxnSpPr>
                <a:cxnSpLocks/>
                <a:stCxn id="38" idx="0"/>
                <a:endCxn id="39" idx="0"/>
              </p:cNvCxnSpPr>
              <p:nvPr/>
            </p:nvCxnSpPr>
            <p:spPr>
              <a:xfrm>
                <a:off x="3925799" y="2686992"/>
                <a:ext cx="154117" cy="23220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45EF728-59FB-D842-B27F-753993BEFD61}"/>
                  </a:ext>
                </a:extLst>
              </p:cNvPr>
              <p:cNvCxnSpPr>
                <a:cxnSpLocks/>
                <a:stCxn id="38" idx="2"/>
                <a:endCxn id="39" idx="2"/>
              </p:cNvCxnSpPr>
              <p:nvPr/>
            </p:nvCxnSpPr>
            <p:spPr>
              <a:xfrm flipV="1">
                <a:off x="3925799" y="3819192"/>
                <a:ext cx="154117" cy="23220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43F9015-DEFB-5F41-AFAE-6E2A39D6094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92416" y="2686992"/>
                <a:ext cx="66765" cy="1364400"/>
              </a:xfrm>
              <a:prstGeom prst="rect">
                <a:avLst/>
              </a:prstGeom>
              <a:solidFill>
                <a:srgbClr val="008F00"/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852E20F-DEAC-524E-827A-13556250A4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3492" y="3745041"/>
              <a:ext cx="154118" cy="7200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95979D9E-5868-934B-921E-9FD965D38E63}"/>
              </a:ext>
            </a:extLst>
          </p:cNvPr>
          <p:cNvSpPr txBox="1"/>
          <p:nvPr/>
        </p:nvSpPr>
        <p:spPr>
          <a:xfrm>
            <a:off x="926657" y="2223199"/>
            <a:ext cx="61106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Classification: 					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fully-connected network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30E1415-5824-154C-97D6-73FE08AFB5E4}"/>
              </a:ext>
            </a:extLst>
          </p:cNvPr>
          <p:cNvSpPr>
            <a:spLocks/>
          </p:cNvSpPr>
          <p:nvPr/>
        </p:nvSpPr>
        <p:spPr>
          <a:xfrm rot="5400000">
            <a:off x="1057238" y="3072986"/>
            <a:ext cx="68356" cy="360000"/>
          </a:xfrm>
          <a:prstGeom prst="rect">
            <a:avLst/>
          </a:prstGeom>
          <a:solidFill>
            <a:srgbClr val="008F00"/>
          </a:solidFill>
          <a:ln>
            <a:solidFill>
              <a:srgbClr val="008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878E6BA-7FEB-B342-9470-E33745C2D890}"/>
              </a:ext>
            </a:extLst>
          </p:cNvPr>
          <p:cNvSpPr>
            <a:spLocks/>
          </p:cNvSpPr>
          <p:nvPr/>
        </p:nvSpPr>
        <p:spPr>
          <a:xfrm rot="5400000">
            <a:off x="1057238" y="3412837"/>
            <a:ext cx="68356" cy="360000"/>
          </a:xfrm>
          <a:prstGeom prst="rect">
            <a:avLst/>
          </a:prstGeom>
          <a:solidFill>
            <a:srgbClr val="008F00">
              <a:alpha val="50000"/>
            </a:srgbClr>
          </a:solidFill>
          <a:ln>
            <a:solidFill>
              <a:srgbClr val="008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69B2BC-0C02-7647-B153-C587089FE789}"/>
              </a:ext>
            </a:extLst>
          </p:cNvPr>
          <p:cNvSpPr txBox="1"/>
          <p:nvPr/>
        </p:nvSpPr>
        <p:spPr>
          <a:xfrm>
            <a:off x="1310640" y="3068320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convolutional layer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5CC7DF3-C9BB-CF49-B900-AD0FC410333D}"/>
              </a:ext>
            </a:extLst>
          </p:cNvPr>
          <p:cNvSpPr txBox="1"/>
          <p:nvPr/>
        </p:nvSpPr>
        <p:spPr>
          <a:xfrm>
            <a:off x="1310640" y="3408171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downsampling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84736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4" grpId="0"/>
      <p:bldP spid="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4EF33D1-C734-8B41-9FAB-A911DBF67692}"/>
              </a:ext>
            </a:extLst>
          </p:cNvPr>
          <p:cNvGrpSpPr/>
          <p:nvPr/>
        </p:nvGrpSpPr>
        <p:grpSpPr>
          <a:xfrm>
            <a:off x="2568828" y="1214145"/>
            <a:ext cx="4034118" cy="3495729"/>
            <a:chOff x="2568828" y="1214145"/>
            <a:chExt cx="4034118" cy="34957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8D49133-4C12-6C4C-9AA3-9A1DC8A6EF5F}"/>
                    </a:ext>
                  </a:extLst>
                </p:cNvPr>
                <p:cNvSpPr txBox="1"/>
                <p:nvPr/>
              </p:nvSpPr>
              <p:spPr>
                <a:xfrm>
                  <a:off x="2909343" y="1214145"/>
                  <a:ext cx="3349700" cy="4094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b="0" dirty="0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Data </a:t>
                  </a:r>
                  <a:r>
                    <a:rPr lang="de-DE" b="0" dirty="0" err="1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set</a:t>
                  </a:r>
                  <a14:m>
                    <m:oMath xmlns:m="http://schemas.openxmlformats.org/officeDocument/2006/math">
                      <m:r>
                        <a:rPr lang="de-DE" b="0" i="0" smtClean="0">
                          <a:latin typeface="Cambria Math" panose="02040503050406030204" pitchFamily="18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MU Serif Roman" panose="02000603000000000000" pitchFamily="2" charset="0"/>
                                  <a:cs typeface="CMU Serif Roman" panose="02000603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MU Serif Roman" panose="02000603000000000000" pitchFamily="2" charset="0"/>
                                  <a:cs typeface="CMU Serif Roman" panose="02000603000000000000" pitchFamily="2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MU Serif Roman" panose="02000603000000000000" pitchFamily="2" charset="0"/>
                                      <a:cs typeface="CMU Serif Roman" panose="02000603000000000000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MU Serif Roman" panose="02000603000000000000" pitchFamily="2" charset="0"/>
                                      <a:cs typeface="CMU Serif Roman" panose="02000603000000000000" pitchFamily="2" charset="0"/>
                                    </a:rPr>
                                    <m:t>𝑝</m:t>
                                  </m:r>
                                </m:e>
                              </m:d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MU Serif Roman" panose="02000603000000000000" pitchFamily="2" charset="0"/>
                                  <a:cs typeface="CMU Serif Roman" panose="02000603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MU Serif Roman" panose="02000603000000000000" pitchFamily="2" charset="0"/>
                                  <a:cs typeface="CMU Serif Roman" panose="02000603000000000000" pitchFamily="2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MU Serif Roman" panose="02000603000000000000" pitchFamily="2" charset="0"/>
                                      <a:cs typeface="CMU Serif Roman" panose="02000603000000000000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MU Serif Roman" panose="02000603000000000000" pitchFamily="2" charset="0"/>
                                      <a:cs typeface="CMU Serif Roman" panose="02000603000000000000" pitchFamily="2" charset="0"/>
                                    </a:rPr>
                                    <m:t>𝑝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m:t>,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m:t>𝑝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m:t>=1,…,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m:t>𝐷</m:t>
                      </m:r>
                    </m:oMath>
                  </a14:m>
                  <a:endParaRPr lang="en-US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8D49133-4C12-6C4C-9AA3-9A1DC8A6EF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343" y="1214145"/>
                  <a:ext cx="3349700" cy="409471"/>
                </a:xfrm>
                <a:prstGeom prst="rect">
                  <a:avLst/>
                </a:prstGeom>
                <a:blipFill>
                  <a:blip r:embed="rId2"/>
                  <a:stretch>
                    <a:fillRect l="-755" t="-3125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7D3AA5-9FD7-9F44-8F07-93CA4B42AF41}"/>
                    </a:ext>
                  </a:extLst>
                </p:cNvPr>
                <p:cNvSpPr txBox="1"/>
                <p:nvPr/>
              </p:nvSpPr>
              <p:spPr>
                <a:xfrm>
                  <a:off x="3142094" y="2075272"/>
                  <a:ext cx="28704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Model class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𝑤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m:t>,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m:t>𝑤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Serif Roman" panose="02000603000000000000" pitchFamily="2" charset="0"/>
                        </a:rPr>
                        <m:t>∈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Serif Roman" panose="02000603000000000000" pitchFamily="2" charset="0"/>
                        </a:rPr>
                        <m:t>Λ</m:t>
                      </m:r>
                    </m:oMath>
                  </a14:m>
                  <a:endParaRPr lang="en-US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7D3AA5-9FD7-9F44-8F07-93CA4B42AF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2094" y="2075272"/>
                  <a:ext cx="2870466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322" t="-3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7883784-A552-4944-91C5-F9584F3DADA2}"/>
                    </a:ext>
                  </a:extLst>
                </p:cNvPr>
                <p:cNvSpPr txBox="1"/>
                <p:nvPr/>
              </p:nvSpPr>
              <p:spPr>
                <a:xfrm>
                  <a:off x="2568828" y="2881416"/>
                  <a:ext cx="40341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Performance Measure: Optimize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m:t>𝑅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m:t>𝑤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m:t>)</m:t>
                      </m:r>
                    </m:oMath>
                  </a14:m>
                  <a:endParaRPr lang="en-US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7883784-A552-4944-91C5-F9584F3DAD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8828" y="2881416"/>
                  <a:ext cx="403411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940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EBD5AC8-1326-5441-82F7-294457D34A0F}"/>
                    </a:ext>
                  </a:extLst>
                </p:cNvPr>
                <p:cNvSpPr txBox="1"/>
                <p:nvPr/>
              </p:nvSpPr>
              <p:spPr>
                <a:xfrm>
                  <a:off x="3044173" y="3610599"/>
                  <a:ext cx="3075650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Training: Optimize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de-DE" b="0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  <a:sym typeface="Wingdings" pitchFamily="2" charset="2"/>
                            </a:rPr>
                            <m:t>𝑅</m:t>
                          </m:r>
                        </m:e>
                        <m:sub>
                          <m:r>
                            <a:rPr lang="de-DE" b="0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  <a:sym typeface="Wingdings" pitchFamily="2" charset="2"/>
                            </a:rPr>
                            <m:t>𝑒𝑚𝑝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de-DE" b="0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  <a:sym typeface="Wingdings" pitchFamily="2" charset="2"/>
                            </a:rPr>
                            <m:t>𝑤</m:t>
                          </m:r>
                        </m:e>
                      </m:d>
                    </m:oMath>
                  </a14:m>
                  <a:endParaRPr lang="en-US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EBD5AC8-1326-5441-82F7-294457D34A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4173" y="3610599"/>
                  <a:ext cx="3075650" cy="390748"/>
                </a:xfrm>
                <a:prstGeom prst="rect">
                  <a:avLst/>
                </a:prstGeom>
                <a:blipFill>
                  <a:blip r:embed="rId5"/>
                  <a:stretch>
                    <a:fillRect l="-2066" t="-3125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A0CAF5-8F39-0C49-A75E-E2980CD84ED6}"/>
                </a:ext>
              </a:extLst>
            </p:cNvPr>
            <p:cNvSpPr txBox="1"/>
            <p:nvPr/>
          </p:nvSpPr>
          <p:spPr>
            <a:xfrm>
              <a:off x="4005135" y="4340542"/>
              <a:ext cx="1242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Validation</a:t>
              </a:r>
            </a:p>
          </p:txBody>
        </p:sp>
        <p:sp>
          <p:nvSpPr>
            <p:cNvPr id="9" name="Down Arrow 8">
              <a:extLst>
                <a:ext uri="{FF2B5EF4-FFF2-40B4-BE49-F238E27FC236}">
                  <a16:creationId xmlns:a16="http://schemas.microsoft.com/office/drawing/2014/main" id="{C7C9695A-3461-9A43-BDDD-5F92229B0BA2}"/>
                </a:ext>
              </a:extLst>
            </p:cNvPr>
            <p:cNvSpPr/>
            <p:nvPr/>
          </p:nvSpPr>
          <p:spPr>
            <a:xfrm>
              <a:off x="4461641" y="1655871"/>
              <a:ext cx="220717" cy="369332"/>
            </a:xfrm>
            <a:prstGeom prst="downArrow">
              <a:avLst/>
            </a:prstGeom>
            <a:solidFill>
              <a:srgbClr val="00A6D6"/>
            </a:solidFill>
            <a:ln>
              <a:solidFill>
                <a:srgbClr val="00A6D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25EED636-EA91-6C4C-A8B9-168A225D7AEC}"/>
                </a:ext>
              </a:extLst>
            </p:cNvPr>
            <p:cNvSpPr/>
            <p:nvPr/>
          </p:nvSpPr>
          <p:spPr>
            <a:xfrm>
              <a:off x="4461640" y="2483787"/>
              <a:ext cx="220717" cy="369332"/>
            </a:xfrm>
            <a:prstGeom prst="downArrow">
              <a:avLst/>
            </a:prstGeom>
            <a:solidFill>
              <a:srgbClr val="00A6D6"/>
            </a:solidFill>
            <a:ln>
              <a:solidFill>
                <a:srgbClr val="00A6D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1FAF1211-6CCF-1B45-8C1C-925C264B3BBE}"/>
                </a:ext>
              </a:extLst>
            </p:cNvPr>
            <p:cNvSpPr/>
            <p:nvPr/>
          </p:nvSpPr>
          <p:spPr>
            <a:xfrm>
              <a:off x="4456383" y="3299552"/>
              <a:ext cx="220717" cy="369332"/>
            </a:xfrm>
            <a:prstGeom prst="downArrow">
              <a:avLst/>
            </a:prstGeom>
            <a:solidFill>
              <a:srgbClr val="00A6D6"/>
            </a:solidFill>
            <a:ln>
              <a:solidFill>
                <a:srgbClr val="00A6D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DAB05022-4293-3749-895F-C6FCF129F318}"/>
                </a:ext>
              </a:extLst>
            </p:cNvPr>
            <p:cNvSpPr/>
            <p:nvPr/>
          </p:nvSpPr>
          <p:spPr>
            <a:xfrm>
              <a:off x="4456382" y="3975570"/>
              <a:ext cx="220717" cy="369332"/>
            </a:xfrm>
            <a:prstGeom prst="downArrow">
              <a:avLst/>
            </a:prstGeom>
            <a:solidFill>
              <a:srgbClr val="00A6D6"/>
            </a:solidFill>
            <a:ln>
              <a:solidFill>
                <a:srgbClr val="00A6D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6D8FFE4-C313-984F-934A-C2838DAEB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8179" y="1144345"/>
            <a:ext cx="482305" cy="482305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164DD707-A230-7A49-AF55-F97C1E90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 Classification– The Digits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11012D-5DE2-A541-A2A8-1852A0975AC0}"/>
              </a:ext>
            </a:extLst>
          </p:cNvPr>
          <p:cNvSpPr/>
          <p:nvPr/>
        </p:nvSpPr>
        <p:spPr>
          <a:xfrm>
            <a:off x="3097338" y="2053247"/>
            <a:ext cx="2941671" cy="369332"/>
          </a:xfrm>
          <a:prstGeom prst="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8496B55-61BA-BF42-BFEB-5346157BF60D}"/>
              </a:ext>
            </a:extLst>
          </p:cNvPr>
          <p:cNvGrpSpPr/>
          <p:nvPr/>
        </p:nvGrpSpPr>
        <p:grpSpPr>
          <a:xfrm>
            <a:off x="6528707" y="1770298"/>
            <a:ext cx="1554590" cy="801452"/>
            <a:chOff x="3364882" y="2686992"/>
            <a:chExt cx="2646549" cy="136440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5921FF0-FC50-C345-8C30-4ABF8B799587}"/>
                </a:ext>
              </a:extLst>
            </p:cNvPr>
            <p:cNvGrpSpPr/>
            <p:nvPr/>
          </p:nvGrpSpPr>
          <p:grpSpPr>
            <a:xfrm>
              <a:off x="3364882" y="2686992"/>
              <a:ext cx="2646549" cy="1364400"/>
              <a:chOff x="3364882" y="2686992"/>
              <a:chExt cx="2646549" cy="1364400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1F1FBA7C-ECA0-2D47-8DB6-B70EF0D4F270}"/>
                  </a:ext>
                </a:extLst>
              </p:cNvPr>
              <p:cNvGrpSpPr/>
              <p:nvPr/>
            </p:nvGrpSpPr>
            <p:grpSpPr>
              <a:xfrm>
                <a:off x="3364882" y="2686992"/>
                <a:ext cx="2646549" cy="1364400"/>
                <a:chOff x="3838893" y="2336030"/>
                <a:chExt cx="3211718" cy="1655767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E5211A4A-ACE1-8243-8DFC-2AC2411CBA84}"/>
                    </a:ext>
                  </a:extLst>
                </p:cNvPr>
                <p:cNvSpPr/>
                <p:nvPr/>
              </p:nvSpPr>
              <p:spPr>
                <a:xfrm>
                  <a:off x="3838893" y="2337410"/>
                  <a:ext cx="81023" cy="165300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41D44F77-0122-6C49-8753-7E7AAEC4008F}"/>
                    </a:ext>
                  </a:extLst>
                </p:cNvPr>
                <p:cNvSpPr/>
                <p:nvPr/>
              </p:nvSpPr>
              <p:spPr>
                <a:xfrm>
                  <a:off x="6969588" y="2508597"/>
                  <a:ext cx="81023" cy="1310634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4D912129-F403-B24F-8D21-FE513DCD7C20}"/>
                    </a:ext>
                  </a:extLst>
                </p:cNvPr>
                <p:cNvCxnSpPr>
                  <a:cxnSpLocks/>
                  <a:stCxn id="80" idx="0"/>
                  <a:endCxn id="78" idx="0"/>
                </p:cNvCxnSpPr>
                <p:nvPr/>
              </p:nvCxnSpPr>
              <p:spPr>
                <a:xfrm>
                  <a:off x="5391521" y="2705192"/>
                  <a:ext cx="50548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34F8EA4B-02E9-4F49-9BD2-D6DE532C5E0A}"/>
                    </a:ext>
                  </a:extLst>
                </p:cNvPr>
                <p:cNvCxnSpPr>
                  <a:cxnSpLocks/>
                  <a:stCxn id="78" idx="0"/>
                  <a:endCxn id="73" idx="0"/>
                </p:cNvCxnSpPr>
                <p:nvPr/>
              </p:nvCxnSpPr>
              <p:spPr>
                <a:xfrm flipV="1">
                  <a:off x="5897001" y="2508597"/>
                  <a:ext cx="1113099" cy="196595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A0264A38-7B1D-994A-A219-702954D49DB0}"/>
                    </a:ext>
                  </a:extLst>
                </p:cNvPr>
                <p:cNvCxnSpPr>
                  <a:cxnSpLocks/>
                  <a:stCxn id="78" idx="2"/>
                  <a:endCxn id="80" idx="2"/>
                </p:cNvCxnSpPr>
                <p:nvPr/>
              </p:nvCxnSpPr>
              <p:spPr>
                <a:xfrm flipH="1">
                  <a:off x="5391521" y="3622635"/>
                  <a:ext cx="50548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A98C69EA-522A-AD42-8DD0-9C6E88481732}"/>
                    </a:ext>
                  </a:extLst>
                </p:cNvPr>
                <p:cNvCxnSpPr>
                  <a:cxnSpLocks/>
                  <a:stCxn id="73" idx="2"/>
                  <a:endCxn id="78" idx="2"/>
                </p:cNvCxnSpPr>
                <p:nvPr/>
              </p:nvCxnSpPr>
              <p:spPr>
                <a:xfrm flipH="1" flipV="1">
                  <a:off x="5897001" y="3622635"/>
                  <a:ext cx="1113099" cy="19659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2A95DC9E-6848-B44B-A983-661A7FC00143}"/>
                    </a:ext>
                  </a:extLst>
                </p:cNvPr>
                <p:cNvSpPr/>
                <p:nvPr/>
              </p:nvSpPr>
              <p:spPr>
                <a:xfrm>
                  <a:off x="5856489" y="2705192"/>
                  <a:ext cx="81023" cy="917444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9EFB93AC-FD56-2E4B-AF36-C80861A0ED9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163980" y="2617816"/>
                  <a:ext cx="81023" cy="1092195"/>
                </a:xfrm>
                <a:prstGeom prst="rect">
                  <a:avLst/>
                </a:prstGeom>
                <a:solidFill>
                  <a:srgbClr val="008F00"/>
                </a:solidFill>
                <a:ln>
                  <a:solidFill>
                    <a:srgbClr val="008F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7D9DD322-695B-B04F-9BA1-403D1805335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351010" y="2705192"/>
                  <a:ext cx="81023" cy="917444"/>
                </a:xfrm>
                <a:prstGeom prst="rect">
                  <a:avLst/>
                </a:prstGeom>
                <a:solidFill>
                  <a:srgbClr val="008F00">
                    <a:alpha val="50000"/>
                  </a:srgbClr>
                </a:solidFill>
                <a:ln>
                  <a:solidFill>
                    <a:srgbClr val="008F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BE06D15E-2745-584A-8D8B-8AF60F2C769C}"/>
                    </a:ext>
                  </a:extLst>
                </p:cNvPr>
                <p:cNvCxnSpPr>
                  <a:cxnSpLocks/>
                  <a:stCxn id="79" idx="0"/>
                  <a:endCxn id="80" idx="0"/>
                </p:cNvCxnSpPr>
                <p:nvPr/>
              </p:nvCxnSpPr>
              <p:spPr>
                <a:xfrm>
                  <a:off x="5204492" y="2617816"/>
                  <a:ext cx="187030" cy="87376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76C8F158-5CBF-A94F-B344-EA2DEE724AA7}"/>
                    </a:ext>
                  </a:extLst>
                </p:cNvPr>
                <p:cNvCxnSpPr>
                  <a:cxnSpLocks/>
                  <a:stCxn id="72" idx="0"/>
                  <a:endCxn id="68" idx="0"/>
                </p:cNvCxnSpPr>
                <p:nvPr/>
              </p:nvCxnSpPr>
              <p:spPr>
                <a:xfrm flipV="1">
                  <a:off x="3879405" y="2336030"/>
                  <a:ext cx="640189" cy="138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4EC52632-A3C5-E048-B6F5-31FBD04B03E1}"/>
                    </a:ext>
                  </a:extLst>
                </p:cNvPr>
                <p:cNvCxnSpPr>
                  <a:cxnSpLocks/>
                  <a:stCxn id="72" idx="2"/>
                  <a:endCxn id="68" idx="2"/>
                </p:cNvCxnSpPr>
                <p:nvPr/>
              </p:nvCxnSpPr>
              <p:spPr>
                <a:xfrm>
                  <a:off x="3879405" y="3990418"/>
                  <a:ext cx="640189" cy="1379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69A017D-AAA6-5D4E-B610-62FE57585C15}"/>
                  </a:ext>
                </a:extLst>
              </p:cNvPr>
              <p:cNvCxnSpPr>
                <a:cxnSpLocks/>
                <a:stCxn id="69" idx="0"/>
                <a:endCxn id="79" idx="0"/>
              </p:cNvCxnSpPr>
              <p:nvPr/>
            </p:nvCxnSpPr>
            <p:spPr>
              <a:xfrm>
                <a:off x="4079916" y="2919192"/>
                <a:ext cx="410259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407A40C-441F-0D4F-816A-449E03AD2A20}"/>
                  </a:ext>
                </a:extLst>
              </p:cNvPr>
              <p:cNvCxnSpPr>
                <a:cxnSpLocks/>
                <a:stCxn id="79" idx="2"/>
                <a:endCxn id="69" idx="2"/>
              </p:cNvCxnSpPr>
              <p:nvPr/>
            </p:nvCxnSpPr>
            <p:spPr>
              <a:xfrm flipH="1">
                <a:off x="4079916" y="3819192"/>
                <a:ext cx="4102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C374DEE-0905-1848-8CC1-4F198D6F182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92416" y="2686992"/>
                <a:ext cx="66765" cy="1364400"/>
              </a:xfrm>
              <a:prstGeom prst="rect">
                <a:avLst/>
              </a:prstGeom>
              <a:solidFill>
                <a:srgbClr val="008F00"/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C7FF8D0-37C1-9244-9CD8-E7A97556422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46533" y="2919192"/>
                <a:ext cx="66765" cy="900000"/>
              </a:xfrm>
              <a:prstGeom prst="rect">
                <a:avLst/>
              </a:prstGeom>
              <a:solidFill>
                <a:srgbClr val="008F00">
                  <a:alpha val="50000"/>
                </a:srgbClr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9999FBA-AC8F-6344-B4BE-ED9B7375573E}"/>
                  </a:ext>
                </a:extLst>
              </p:cNvPr>
              <p:cNvCxnSpPr>
                <a:cxnSpLocks/>
                <a:stCxn id="68" idx="0"/>
                <a:endCxn id="69" idx="0"/>
              </p:cNvCxnSpPr>
              <p:nvPr/>
            </p:nvCxnSpPr>
            <p:spPr>
              <a:xfrm>
                <a:off x="3925799" y="2686992"/>
                <a:ext cx="154117" cy="23220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99266871-A1DC-5E42-9506-CFEAD0B18FA6}"/>
                  </a:ext>
                </a:extLst>
              </p:cNvPr>
              <p:cNvCxnSpPr>
                <a:cxnSpLocks/>
                <a:stCxn id="68" idx="2"/>
                <a:endCxn id="69" idx="2"/>
              </p:cNvCxnSpPr>
              <p:nvPr/>
            </p:nvCxnSpPr>
            <p:spPr>
              <a:xfrm flipV="1">
                <a:off x="3925799" y="3819192"/>
                <a:ext cx="154117" cy="23220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A0D5AC-1C35-C941-9BDD-97702EEDB1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3492" y="3745041"/>
              <a:ext cx="154118" cy="7200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7513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2B17-15CE-DE49-8CB8-3B948FAE9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Classification – Digits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8C74C-7114-4C4D-9B10-94B9832447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33"/>
          <a:stretch/>
        </p:blipFill>
        <p:spPr>
          <a:xfrm>
            <a:off x="850155" y="1266983"/>
            <a:ext cx="1791445" cy="4196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11E84A2-499C-254D-9773-C0C35F442F20}"/>
              </a:ext>
            </a:extLst>
          </p:cNvPr>
          <p:cNvGrpSpPr/>
          <p:nvPr/>
        </p:nvGrpSpPr>
        <p:grpSpPr>
          <a:xfrm rot="5400000">
            <a:off x="385647" y="2360174"/>
            <a:ext cx="2709598" cy="1396904"/>
            <a:chOff x="3364882" y="2686992"/>
            <a:chExt cx="2646549" cy="13644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4F326CA-D26C-944E-A559-5E85ADF51DE8}"/>
                </a:ext>
              </a:extLst>
            </p:cNvPr>
            <p:cNvGrpSpPr/>
            <p:nvPr/>
          </p:nvGrpSpPr>
          <p:grpSpPr>
            <a:xfrm>
              <a:off x="3364882" y="2686992"/>
              <a:ext cx="2646549" cy="1364400"/>
              <a:chOff x="3364882" y="2686992"/>
              <a:chExt cx="2646549" cy="136440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D99F0A6-88D2-1544-92FB-32BD0B4B05CA}"/>
                  </a:ext>
                </a:extLst>
              </p:cNvPr>
              <p:cNvGrpSpPr/>
              <p:nvPr/>
            </p:nvGrpSpPr>
            <p:grpSpPr>
              <a:xfrm>
                <a:off x="3364882" y="2686992"/>
                <a:ext cx="2646549" cy="1364400"/>
                <a:chOff x="3838893" y="2336030"/>
                <a:chExt cx="3211718" cy="1655767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9C2446-D5BF-C745-99A8-BF67F1CB0BF9}"/>
                    </a:ext>
                  </a:extLst>
                </p:cNvPr>
                <p:cNvSpPr/>
                <p:nvPr/>
              </p:nvSpPr>
              <p:spPr>
                <a:xfrm>
                  <a:off x="3838893" y="2337410"/>
                  <a:ext cx="81023" cy="165300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456B42E-942E-6D4E-AFAA-BB0C8B496D9D}"/>
                    </a:ext>
                  </a:extLst>
                </p:cNvPr>
                <p:cNvSpPr/>
                <p:nvPr/>
              </p:nvSpPr>
              <p:spPr>
                <a:xfrm>
                  <a:off x="6969588" y="2508597"/>
                  <a:ext cx="81023" cy="1310634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B9EC1B01-CE50-2348-A5E6-5C8DAFDCC997}"/>
                    </a:ext>
                  </a:extLst>
                </p:cNvPr>
                <p:cNvCxnSpPr>
                  <a:cxnSpLocks/>
                  <a:stCxn id="49" idx="0"/>
                  <a:endCxn id="47" idx="0"/>
                </p:cNvCxnSpPr>
                <p:nvPr/>
              </p:nvCxnSpPr>
              <p:spPr>
                <a:xfrm>
                  <a:off x="5391521" y="2705192"/>
                  <a:ext cx="50548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4A13BA96-C0F7-3940-B94F-30BB4D43E272}"/>
                    </a:ext>
                  </a:extLst>
                </p:cNvPr>
                <p:cNvCxnSpPr>
                  <a:cxnSpLocks/>
                  <a:stCxn id="47" idx="0"/>
                  <a:endCxn id="42" idx="0"/>
                </p:cNvCxnSpPr>
                <p:nvPr/>
              </p:nvCxnSpPr>
              <p:spPr>
                <a:xfrm flipV="1">
                  <a:off x="5897001" y="2508597"/>
                  <a:ext cx="1113099" cy="196595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9191507D-863D-694A-A2C7-CF86D775584B}"/>
                    </a:ext>
                  </a:extLst>
                </p:cNvPr>
                <p:cNvCxnSpPr>
                  <a:cxnSpLocks/>
                  <a:stCxn id="47" idx="2"/>
                  <a:endCxn id="49" idx="2"/>
                </p:cNvCxnSpPr>
                <p:nvPr/>
              </p:nvCxnSpPr>
              <p:spPr>
                <a:xfrm flipH="1">
                  <a:off x="5391521" y="3622635"/>
                  <a:ext cx="50548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7565D2EF-6047-3844-99D3-A6FF92AC77CF}"/>
                    </a:ext>
                  </a:extLst>
                </p:cNvPr>
                <p:cNvCxnSpPr>
                  <a:cxnSpLocks/>
                  <a:stCxn id="42" idx="2"/>
                  <a:endCxn id="47" idx="2"/>
                </p:cNvCxnSpPr>
                <p:nvPr/>
              </p:nvCxnSpPr>
              <p:spPr>
                <a:xfrm flipH="1" flipV="1">
                  <a:off x="5897001" y="3622635"/>
                  <a:ext cx="1113099" cy="19659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28A344D5-CA82-3B43-A840-C6B4421763C7}"/>
                    </a:ext>
                  </a:extLst>
                </p:cNvPr>
                <p:cNvSpPr/>
                <p:nvPr/>
              </p:nvSpPr>
              <p:spPr>
                <a:xfrm>
                  <a:off x="5856489" y="2705192"/>
                  <a:ext cx="81023" cy="917444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E7731CD3-B690-C746-89A0-1B73AFABCEC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163980" y="2617816"/>
                  <a:ext cx="81023" cy="1092195"/>
                </a:xfrm>
                <a:prstGeom prst="rect">
                  <a:avLst/>
                </a:prstGeom>
                <a:solidFill>
                  <a:srgbClr val="008F00"/>
                </a:solidFill>
                <a:ln>
                  <a:solidFill>
                    <a:srgbClr val="008F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CCA8BDA-EDB9-BE45-B91B-F1411C2FD17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351010" y="2705192"/>
                  <a:ext cx="81023" cy="917444"/>
                </a:xfrm>
                <a:prstGeom prst="rect">
                  <a:avLst/>
                </a:prstGeom>
                <a:solidFill>
                  <a:srgbClr val="008F00">
                    <a:alpha val="50000"/>
                  </a:srgbClr>
                </a:solidFill>
                <a:ln>
                  <a:solidFill>
                    <a:srgbClr val="008F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AFBFFED9-FE43-B649-AA73-CC64A690D76D}"/>
                    </a:ext>
                  </a:extLst>
                </p:cNvPr>
                <p:cNvCxnSpPr>
                  <a:cxnSpLocks/>
                  <a:stCxn id="48" idx="0"/>
                  <a:endCxn id="49" idx="0"/>
                </p:cNvCxnSpPr>
                <p:nvPr/>
              </p:nvCxnSpPr>
              <p:spPr>
                <a:xfrm>
                  <a:off x="5204492" y="2617816"/>
                  <a:ext cx="187030" cy="87376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F4A32974-64B9-1243-83E0-3325E8FBA8FA}"/>
                    </a:ext>
                  </a:extLst>
                </p:cNvPr>
                <p:cNvCxnSpPr>
                  <a:cxnSpLocks/>
                  <a:stCxn id="41" idx="0"/>
                  <a:endCxn id="37" idx="0"/>
                </p:cNvCxnSpPr>
                <p:nvPr/>
              </p:nvCxnSpPr>
              <p:spPr>
                <a:xfrm flipV="1">
                  <a:off x="3879405" y="2336030"/>
                  <a:ext cx="640189" cy="138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2C76B12C-689D-2844-BDA8-8FBB4E9B444E}"/>
                    </a:ext>
                  </a:extLst>
                </p:cNvPr>
                <p:cNvCxnSpPr>
                  <a:cxnSpLocks/>
                  <a:stCxn id="41" idx="2"/>
                  <a:endCxn id="37" idx="2"/>
                </p:cNvCxnSpPr>
                <p:nvPr/>
              </p:nvCxnSpPr>
              <p:spPr>
                <a:xfrm>
                  <a:off x="3879405" y="3990418"/>
                  <a:ext cx="640189" cy="1379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D5B0E2A-0661-C448-A610-7D08375C2605}"/>
                  </a:ext>
                </a:extLst>
              </p:cNvPr>
              <p:cNvCxnSpPr>
                <a:cxnSpLocks/>
                <a:stCxn id="38" idx="0"/>
                <a:endCxn id="48" idx="0"/>
              </p:cNvCxnSpPr>
              <p:nvPr/>
            </p:nvCxnSpPr>
            <p:spPr>
              <a:xfrm>
                <a:off x="4079916" y="2919192"/>
                <a:ext cx="410259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E910256-A7A8-0542-967F-69A94E16BA88}"/>
                  </a:ext>
                </a:extLst>
              </p:cNvPr>
              <p:cNvCxnSpPr>
                <a:cxnSpLocks/>
                <a:stCxn id="48" idx="2"/>
                <a:endCxn id="38" idx="2"/>
              </p:cNvCxnSpPr>
              <p:nvPr/>
            </p:nvCxnSpPr>
            <p:spPr>
              <a:xfrm flipH="1">
                <a:off x="4079916" y="3819192"/>
                <a:ext cx="4102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0AFF6A8-512F-C24E-849C-9C23A55CB7D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92416" y="2686992"/>
                <a:ext cx="66765" cy="1364400"/>
              </a:xfrm>
              <a:prstGeom prst="rect">
                <a:avLst/>
              </a:prstGeom>
              <a:solidFill>
                <a:srgbClr val="008F00"/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FC4E338-A0AD-F041-8641-03DB773EC9C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46533" y="2919192"/>
                <a:ext cx="66765" cy="900000"/>
              </a:xfrm>
              <a:prstGeom prst="rect">
                <a:avLst/>
              </a:prstGeom>
              <a:solidFill>
                <a:srgbClr val="008F00">
                  <a:alpha val="50000"/>
                </a:srgbClr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41890A8-B409-2649-9AFB-AFC52A93CF24}"/>
                  </a:ext>
                </a:extLst>
              </p:cNvPr>
              <p:cNvCxnSpPr>
                <a:cxnSpLocks/>
                <a:stCxn id="37" idx="0"/>
                <a:endCxn id="38" idx="0"/>
              </p:cNvCxnSpPr>
              <p:nvPr/>
            </p:nvCxnSpPr>
            <p:spPr>
              <a:xfrm>
                <a:off x="3925799" y="2686992"/>
                <a:ext cx="154117" cy="23220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9209882-99F5-5C4A-AA5D-3C94A8E4007F}"/>
                  </a:ext>
                </a:extLst>
              </p:cNvPr>
              <p:cNvCxnSpPr>
                <a:cxnSpLocks/>
                <a:stCxn id="37" idx="2"/>
                <a:endCxn id="38" idx="2"/>
              </p:cNvCxnSpPr>
              <p:nvPr/>
            </p:nvCxnSpPr>
            <p:spPr>
              <a:xfrm flipV="1">
                <a:off x="3925799" y="3819192"/>
                <a:ext cx="154117" cy="23220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1F8EB54-DB2B-3A4A-B97D-97BA0F29C9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3492" y="3745041"/>
              <a:ext cx="154118" cy="7200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3962DE6-9016-914D-A29D-57F503DAD89A}"/>
              </a:ext>
            </a:extLst>
          </p:cNvPr>
          <p:cNvGrpSpPr/>
          <p:nvPr/>
        </p:nvGrpSpPr>
        <p:grpSpPr>
          <a:xfrm>
            <a:off x="3882195" y="1065546"/>
            <a:ext cx="4297604" cy="3627281"/>
            <a:chOff x="4414707" y="820132"/>
            <a:chExt cx="6436305" cy="5432397"/>
          </a:xfrm>
        </p:grpSpPr>
        <p:sp>
          <p:nvSpPr>
            <p:cNvPr id="54" name="Rechteck 41">
              <a:extLst>
                <a:ext uri="{FF2B5EF4-FFF2-40B4-BE49-F238E27FC236}">
                  <a16:creationId xmlns:a16="http://schemas.microsoft.com/office/drawing/2014/main" id="{0A1F3226-EBFB-3C4B-B5E4-E642DB6449CA}"/>
                </a:ext>
              </a:extLst>
            </p:cNvPr>
            <p:cNvSpPr/>
            <p:nvPr/>
          </p:nvSpPr>
          <p:spPr>
            <a:xfrm>
              <a:off x="4414707" y="1847653"/>
              <a:ext cx="3116249" cy="3715019"/>
            </a:xfrm>
            <a:prstGeom prst="rect">
              <a:avLst/>
            </a:prstGeom>
            <a:solidFill>
              <a:srgbClr val="008F00">
                <a:alpha val="25000"/>
              </a:srgbClr>
            </a:solidFill>
            <a:ln w="19050" cmpd="sng">
              <a:solidFill>
                <a:srgbClr val="008F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hteck 43">
                  <a:extLst>
                    <a:ext uri="{FF2B5EF4-FFF2-40B4-BE49-F238E27FC236}">
                      <a16:creationId xmlns:a16="http://schemas.microsoft.com/office/drawing/2014/main" id="{D2B09FD6-4E8A-7849-9C48-F1C728583828}"/>
                    </a:ext>
                  </a:extLst>
                </p:cNvPr>
                <p:cNvSpPr/>
                <p:nvPr/>
              </p:nvSpPr>
              <p:spPr>
                <a:xfrm>
                  <a:off x="4690879" y="5804565"/>
                  <a:ext cx="2646845" cy="447964"/>
                </a:xfrm>
                <a:prstGeom prst="rect">
                  <a:avLst/>
                </a:prstGeom>
                <a:solidFill>
                  <a:srgbClr val="C00000">
                    <a:alpha val="25000"/>
                  </a:srgbClr>
                </a:solidFill>
                <a:ln w="19050" cmpd="sng">
                  <a:solidFill>
                    <a:srgbClr val="C00000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𝑪𝒍𝒂𝒔𝒔𝒊𝒇𝒊𝒄𝒂𝒕𝒊𝒐𝒏</m:t>
                        </m:r>
                      </m:oMath>
                    </m:oMathPara>
                  </a14:m>
                  <a:endParaRPr b="1" dirty="0"/>
                </a:p>
              </p:txBody>
            </p:sp>
          </mc:Choice>
          <mc:Fallback xmlns="">
            <p:sp>
              <p:nvSpPr>
                <p:cNvPr id="55" name="Rechteck 43">
                  <a:extLst>
                    <a:ext uri="{FF2B5EF4-FFF2-40B4-BE49-F238E27FC236}">
                      <a16:creationId xmlns:a16="http://schemas.microsoft.com/office/drawing/2014/main" id="{D2B09FD6-4E8A-7849-9C48-F1C7285838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0879" y="5804565"/>
                  <a:ext cx="2646845" cy="447964"/>
                </a:xfrm>
                <a:prstGeom prst="rect">
                  <a:avLst/>
                </a:prstGeom>
                <a:blipFill>
                  <a:blip r:embed="rId5"/>
                  <a:stretch>
                    <a:fillRect l="-2113" b="-22222"/>
                  </a:stretch>
                </a:blipFill>
                <a:ln w="19050" cmpd="sng">
                  <a:solidFill>
                    <a:srgbClr val="C00000"/>
                  </a:solidFill>
                  <a:prstDash val="lg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Gerade Verbindung mit Pfeil 23">
              <a:extLst>
                <a:ext uri="{FF2B5EF4-FFF2-40B4-BE49-F238E27FC236}">
                  <a16:creationId xmlns:a16="http://schemas.microsoft.com/office/drawing/2014/main" id="{40C4C068-1AFE-8144-A883-60A53BA2C3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38221" y="5562673"/>
              <a:ext cx="4" cy="241892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25">
              <a:extLst>
                <a:ext uri="{FF2B5EF4-FFF2-40B4-BE49-F238E27FC236}">
                  <a16:creationId xmlns:a16="http://schemas.microsoft.com/office/drawing/2014/main" id="{A7C66D48-E9B4-3A4F-AB37-2C57D3958C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4301" y="3148903"/>
              <a:ext cx="0" cy="197348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27">
              <a:extLst>
                <a:ext uri="{FF2B5EF4-FFF2-40B4-BE49-F238E27FC236}">
                  <a16:creationId xmlns:a16="http://schemas.microsoft.com/office/drawing/2014/main" id="{96B422FD-3EFC-954B-8F43-52093480EC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4296" y="3589124"/>
              <a:ext cx="0" cy="191638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mit Pfeil 28">
              <a:extLst>
                <a:ext uri="{FF2B5EF4-FFF2-40B4-BE49-F238E27FC236}">
                  <a16:creationId xmlns:a16="http://schemas.microsoft.com/office/drawing/2014/main" id="{9CBFE2A5-ABC8-1C4C-BDF9-71E7FBC01C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7538" y="4916631"/>
              <a:ext cx="0" cy="189325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Grafik 72">
              <a:extLst>
                <a:ext uri="{FF2B5EF4-FFF2-40B4-BE49-F238E27FC236}">
                  <a16:creationId xmlns:a16="http://schemas.microsoft.com/office/drawing/2014/main" id="{7C02E95E-E598-F44E-B584-CF1AC15D9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74610" y="820132"/>
              <a:ext cx="906261" cy="9062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953606DC-4596-AE4D-A053-1E5854DE194E}"/>
                    </a:ext>
                  </a:extLst>
                </p:cNvPr>
                <p:cNvSpPr txBox="1"/>
                <p:nvPr/>
              </p:nvSpPr>
              <p:spPr>
                <a:xfrm>
                  <a:off x="5278446" y="3185014"/>
                  <a:ext cx="1496148" cy="4813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1" i="1" dirty="0" smtClean="0">
                            <a:solidFill>
                              <a:srgbClr val="008F00"/>
                            </a:solidFill>
                            <a:latin typeface="Cambria Math" panose="02040503050406030204" pitchFamily="18" charset="0"/>
                          </a:rPr>
                          <m:t>𝑷𝒐𝒐𝒍𝒊𝒏𝒈</m:t>
                        </m:r>
                      </m:oMath>
                    </m:oMathPara>
                  </a14:m>
                  <a:endParaRPr lang="de-DE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953606DC-4596-AE4D-A053-1E5854DE19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8446" y="3185014"/>
                  <a:ext cx="1496148" cy="481308"/>
                </a:xfrm>
                <a:prstGeom prst="rect">
                  <a:avLst/>
                </a:prstGeom>
                <a:blipFill>
                  <a:blip r:embed="rId7"/>
                  <a:stretch>
                    <a:fillRect l="-1250" r="-7500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2BF4A1E-4945-CF4D-B0A0-56DBC9CDA518}"/>
                    </a:ext>
                  </a:extLst>
                </p:cNvPr>
                <p:cNvSpPr txBox="1"/>
                <p:nvPr/>
              </p:nvSpPr>
              <p:spPr>
                <a:xfrm>
                  <a:off x="5136529" y="4966734"/>
                  <a:ext cx="1496147" cy="4813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1" i="1" dirty="0" smtClean="0">
                            <a:solidFill>
                              <a:srgbClr val="008F00"/>
                            </a:solidFill>
                            <a:latin typeface="Cambria Math" panose="02040503050406030204" pitchFamily="18" charset="0"/>
                          </a:rPr>
                          <m:t>𝑷𝒐𝒐𝒍𝒊𝒏𝒈</m:t>
                        </m:r>
                      </m:oMath>
                    </m:oMathPara>
                  </a14:m>
                  <a:endParaRPr lang="de-DE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2BF4A1E-4945-CF4D-B0A0-56DBC9CDA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529" y="4966734"/>
                  <a:ext cx="1496147" cy="481309"/>
                </a:xfrm>
                <a:prstGeom prst="rect">
                  <a:avLst/>
                </a:prstGeom>
                <a:blipFill>
                  <a:blip r:embed="rId8"/>
                  <a:stretch>
                    <a:fillRect l="-2532" r="-8861" b="-3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6314682-D3AA-F443-992E-85CD16954CBA}"/>
                </a:ext>
              </a:extLst>
            </p:cNvPr>
            <p:cNvGrpSpPr/>
            <p:nvPr/>
          </p:nvGrpSpPr>
          <p:grpSpPr>
            <a:xfrm>
              <a:off x="4414708" y="3785691"/>
              <a:ext cx="3021216" cy="1138897"/>
              <a:chOff x="3240983" y="5038616"/>
              <a:chExt cx="3021216" cy="1138897"/>
            </a:xfrm>
          </p:grpSpPr>
          <p:pic>
            <p:nvPicPr>
              <p:cNvPr id="78" name="Picture 77" descr="A blurry photo of a hedgehog&#13;&#10;&#13;&#10;Description automatically generated">
                <a:extLst>
                  <a:ext uri="{FF2B5EF4-FFF2-40B4-BE49-F238E27FC236}">
                    <a16:creationId xmlns:a16="http://schemas.microsoft.com/office/drawing/2014/main" id="{F3127F74-806F-274B-B481-DC704E6E70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2923" y="5082689"/>
                <a:ext cx="779078" cy="779078"/>
              </a:xfrm>
              <a:prstGeom prst="rect">
                <a:avLst/>
              </a:prstGeom>
            </p:spPr>
          </p:pic>
          <p:pic>
            <p:nvPicPr>
              <p:cNvPr id="79" name="Picture 78" descr="A close up of a rug&#13;&#10;&#13;&#10;Description automatically generated">
                <a:extLst>
                  <a:ext uri="{FF2B5EF4-FFF2-40B4-BE49-F238E27FC236}">
                    <a16:creationId xmlns:a16="http://schemas.microsoft.com/office/drawing/2014/main" id="{BD600C42-79CA-2A4D-872E-5B6F64F227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21447" y="5197778"/>
                <a:ext cx="779078" cy="779078"/>
              </a:xfrm>
              <a:prstGeom prst="rect">
                <a:avLst/>
              </a:prstGeom>
            </p:spPr>
          </p:pic>
          <p:pic>
            <p:nvPicPr>
              <p:cNvPr id="80" name="Picture 79" descr="A close up of a hedgehog&#13;&#10;&#13;&#10;Description automatically generated">
                <a:extLst>
                  <a:ext uri="{FF2B5EF4-FFF2-40B4-BE49-F238E27FC236}">
                    <a16:creationId xmlns:a16="http://schemas.microsoft.com/office/drawing/2014/main" id="{89886AE7-A8EA-0C41-835E-52CA2FFE5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50391" y="5296062"/>
                <a:ext cx="779078" cy="779078"/>
              </a:xfrm>
              <a:prstGeom prst="rect">
                <a:avLst/>
              </a:prstGeom>
            </p:spPr>
          </p:pic>
          <p:sp>
            <p:nvSpPr>
              <p:cNvPr id="81" name="Rechteck 41">
                <a:extLst>
                  <a:ext uri="{FF2B5EF4-FFF2-40B4-BE49-F238E27FC236}">
                    <a16:creationId xmlns:a16="http://schemas.microsoft.com/office/drawing/2014/main" id="{3A07DD47-A740-2F4C-A8D3-6752D97200EB}"/>
                  </a:ext>
                </a:extLst>
              </p:cNvPr>
              <p:cNvSpPr/>
              <p:nvPr/>
            </p:nvSpPr>
            <p:spPr>
              <a:xfrm>
                <a:off x="3316082" y="5038616"/>
                <a:ext cx="2939149" cy="1138897"/>
              </a:xfrm>
              <a:prstGeom prst="rect">
                <a:avLst/>
              </a:prstGeom>
              <a:noFill/>
              <a:ln w="22225" cmpd="sng">
                <a:solidFill>
                  <a:srgbClr val="008F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7E7EE46A-CBDA-9448-A668-9C55F1B798B1}"/>
                      </a:ext>
                    </a:extLst>
                  </p:cNvPr>
                  <p:cNvSpPr txBox="1"/>
                  <p:nvPr/>
                </p:nvSpPr>
                <p:spPr>
                  <a:xfrm>
                    <a:off x="5681037" y="5355574"/>
                    <a:ext cx="581162" cy="4813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7E7EE46A-CBDA-9448-A668-9C55F1B798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81037" y="5355574"/>
                    <a:ext cx="581162" cy="48130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12DEFE2F-4690-F946-A384-010C408D1CB2}"/>
                      </a:ext>
                    </a:extLst>
                  </p:cNvPr>
                  <p:cNvSpPr txBox="1"/>
                  <p:nvPr/>
                </p:nvSpPr>
                <p:spPr>
                  <a:xfrm>
                    <a:off x="3240983" y="5355574"/>
                    <a:ext cx="581161" cy="4813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12DEFE2F-4690-F946-A384-010C408D1C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40983" y="5355574"/>
                    <a:ext cx="581161" cy="48130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220AA3F-AC91-5A4F-9E5B-9140B246D06E}"/>
                </a:ext>
              </a:extLst>
            </p:cNvPr>
            <p:cNvGrpSpPr/>
            <p:nvPr/>
          </p:nvGrpSpPr>
          <p:grpSpPr>
            <a:xfrm>
              <a:off x="5096149" y="1997378"/>
              <a:ext cx="1836295" cy="1138897"/>
              <a:chOff x="3964840" y="5038616"/>
              <a:chExt cx="1836295" cy="1138897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A2114C75-E9F2-5C43-B17B-A1B5FE86B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28538" y="5164653"/>
                <a:ext cx="452531" cy="905062"/>
              </a:xfrm>
              <a:prstGeom prst="rect">
                <a:avLst/>
              </a:prstGeom>
            </p:spPr>
          </p:pic>
          <p:sp>
            <p:nvSpPr>
              <p:cNvPr id="75" name="Rechteck 41">
                <a:extLst>
                  <a:ext uri="{FF2B5EF4-FFF2-40B4-BE49-F238E27FC236}">
                    <a16:creationId xmlns:a16="http://schemas.microsoft.com/office/drawing/2014/main" id="{F1ECF40E-A5C2-4A4C-9439-F4D23941767A}"/>
                  </a:ext>
                </a:extLst>
              </p:cNvPr>
              <p:cNvSpPr/>
              <p:nvPr/>
            </p:nvSpPr>
            <p:spPr>
              <a:xfrm>
                <a:off x="3964840" y="5038616"/>
                <a:ext cx="1836295" cy="1138897"/>
              </a:xfrm>
              <a:prstGeom prst="rect">
                <a:avLst/>
              </a:prstGeom>
              <a:noFill/>
              <a:ln w="22225" cmpd="sng">
                <a:solidFill>
                  <a:srgbClr val="008F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28039F0C-98AF-F64C-98A9-D176C51C2FDB}"/>
                      </a:ext>
                    </a:extLst>
                  </p:cNvPr>
                  <p:cNvSpPr txBox="1"/>
                  <p:nvPr/>
                </p:nvSpPr>
                <p:spPr>
                  <a:xfrm>
                    <a:off x="5052291" y="5355574"/>
                    <a:ext cx="581162" cy="4813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28039F0C-98AF-F64C-98A9-D176C51C2F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2291" y="5355574"/>
                    <a:ext cx="581162" cy="48130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4ADB4BC2-26DC-1340-A5C4-4B526C39F51B}"/>
                      </a:ext>
                    </a:extLst>
                  </p:cNvPr>
                  <p:cNvSpPr txBox="1"/>
                  <p:nvPr/>
                </p:nvSpPr>
                <p:spPr>
                  <a:xfrm>
                    <a:off x="4067580" y="5355574"/>
                    <a:ext cx="581162" cy="4813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4ADB4BC2-26DC-1340-A5C4-4B526C39F5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7580" y="5355574"/>
                    <a:ext cx="581162" cy="48130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5" name="Gerade Verbindung mit Pfeil 25">
              <a:extLst>
                <a:ext uri="{FF2B5EF4-FFF2-40B4-BE49-F238E27FC236}">
                  <a16:creationId xmlns:a16="http://schemas.microsoft.com/office/drawing/2014/main" id="{45FBCB00-C4E4-0D47-AE18-71E2B1F323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8314" y="1726394"/>
              <a:ext cx="0" cy="270984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ight Arrow 65">
              <a:extLst>
                <a:ext uri="{FF2B5EF4-FFF2-40B4-BE49-F238E27FC236}">
                  <a16:creationId xmlns:a16="http://schemas.microsoft.com/office/drawing/2014/main" id="{3E3F89F5-C583-B441-9724-2540F82E97B7}"/>
                </a:ext>
              </a:extLst>
            </p:cNvPr>
            <p:cNvSpPr/>
            <p:nvPr/>
          </p:nvSpPr>
          <p:spPr>
            <a:xfrm>
              <a:off x="6938126" y="2448991"/>
              <a:ext cx="1153787" cy="306360"/>
            </a:xfrm>
            <a:prstGeom prst="rightArrow">
              <a:avLst/>
            </a:prstGeom>
            <a:solidFill>
              <a:srgbClr val="008F00"/>
            </a:solidFill>
            <a:ln>
              <a:solidFill>
                <a:srgbClr val="00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7" name="Picture 66" descr="A close up of a logo&#13;&#10;&#13;&#10;Description automatically generated">
              <a:extLst>
                <a:ext uri="{FF2B5EF4-FFF2-40B4-BE49-F238E27FC236}">
                  <a16:creationId xmlns:a16="http://schemas.microsoft.com/office/drawing/2014/main" id="{C187AD79-D3C5-B347-AD26-FA4906878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133077" y="2126885"/>
              <a:ext cx="898211" cy="898211"/>
            </a:xfrm>
            <a:prstGeom prst="rect">
              <a:avLst/>
            </a:prstGeom>
          </p:spPr>
        </p:pic>
        <p:pic>
          <p:nvPicPr>
            <p:cNvPr id="68" name="Picture 67" descr="A close up of a logo&#13;&#10;&#13;&#10;Description automatically generated">
              <a:extLst>
                <a:ext uri="{FF2B5EF4-FFF2-40B4-BE49-F238E27FC236}">
                  <a16:creationId xmlns:a16="http://schemas.microsoft.com/office/drawing/2014/main" id="{ECAD6E3C-8EF4-4945-8D2A-DE349A66D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043988" y="2126885"/>
              <a:ext cx="898211" cy="898211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3060452-124F-D14D-980D-17CD2F2DA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952801" y="2126885"/>
              <a:ext cx="898211" cy="898211"/>
            </a:xfrm>
            <a:prstGeom prst="rect">
              <a:avLst/>
            </a:prstGeom>
          </p:spPr>
        </p:pic>
        <p:pic>
          <p:nvPicPr>
            <p:cNvPr id="70" name="Picture 69" descr="A blurry image of a white background&#13;&#10;&#13;&#10;Description automatically generated">
              <a:extLst>
                <a:ext uri="{FF2B5EF4-FFF2-40B4-BE49-F238E27FC236}">
                  <a16:creationId xmlns:a16="http://schemas.microsoft.com/office/drawing/2014/main" id="{6B299BB3-0500-D641-B14E-9139A81D7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131134" y="3936018"/>
              <a:ext cx="898211" cy="898211"/>
            </a:xfrm>
            <a:prstGeom prst="rect">
              <a:avLst/>
            </a:prstGeom>
          </p:spPr>
        </p:pic>
        <p:pic>
          <p:nvPicPr>
            <p:cNvPr id="71" name="Picture 70" descr="A close up of a logo&#13;&#10;&#13;&#10;Description automatically generated">
              <a:extLst>
                <a:ext uri="{FF2B5EF4-FFF2-40B4-BE49-F238E27FC236}">
                  <a16:creationId xmlns:a16="http://schemas.microsoft.com/office/drawing/2014/main" id="{5FE7EBA0-4D86-7446-9462-7B898813E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043988" y="3936018"/>
              <a:ext cx="898211" cy="898211"/>
            </a:xfrm>
            <a:prstGeom prst="rect">
              <a:avLst/>
            </a:prstGeom>
          </p:spPr>
        </p:pic>
        <p:pic>
          <p:nvPicPr>
            <p:cNvPr id="72" name="Picture 71" descr="A blurry picture&#13;&#10;&#13;&#10;Description automatically generated">
              <a:extLst>
                <a:ext uri="{FF2B5EF4-FFF2-40B4-BE49-F238E27FC236}">
                  <a16:creationId xmlns:a16="http://schemas.microsoft.com/office/drawing/2014/main" id="{99828E89-ABA0-1043-AA34-DEEDD0A15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952801" y="3936018"/>
              <a:ext cx="898211" cy="898211"/>
            </a:xfrm>
            <a:prstGeom prst="rect">
              <a:avLst/>
            </a:prstGeom>
          </p:spPr>
        </p:pic>
        <p:sp>
          <p:nvSpPr>
            <p:cNvPr id="73" name="Right Arrow 72">
              <a:extLst>
                <a:ext uri="{FF2B5EF4-FFF2-40B4-BE49-F238E27FC236}">
                  <a16:creationId xmlns:a16="http://schemas.microsoft.com/office/drawing/2014/main" id="{1F359E22-1584-714C-9F6F-45AB38132CDC}"/>
                </a:ext>
              </a:extLst>
            </p:cNvPr>
            <p:cNvSpPr/>
            <p:nvPr/>
          </p:nvSpPr>
          <p:spPr>
            <a:xfrm>
              <a:off x="7439558" y="4227635"/>
              <a:ext cx="652355" cy="306360"/>
            </a:xfrm>
            <a:prstGeom prst="rightArrow">
              <a:avLst/>
            </a:prstGeom>
            <a:solidFill>
              <a:srgbClr val="008F00"/>
            </a:solidFill>
            <a:ln>
              <a:solidFill>
                <a:srgbClr val="00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2701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09877E-6 L 0.35312 -0.2672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-133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ap&#13;&#10;&#13;&#10;Description automatically generated">
            <a:extLst>
              <a:ext uri="{FF2B5EF4-FFF2-40B4-BE49-F238E27FC236}">
                <a16:creationId xmlns:a16="http://schemas.microsoft.com/office/drawing/2014/main" id="{E5BD8889-830E-EE45-BD22-310F5F2D6E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437" y="1051376"/>
            <a:ext cx="4737999" cy="3559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512B17-15CE-DE49-8CB8-3B948FAE9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Classification – Digits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8C74C-7114-4C4D-9B10-94B9832447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6733"/>
          <a:stretch/>
        </p:blipFill>
        <p:spPr>
          <a:xfrm>
            <a:off x="850155" y="1266983"/>
            <a:ext cx="1791445" cy="4196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11E84A2-499C-254D-9773-C0C35F442F20}"/>
              </a:ext>
            </a:extLst>
          </p:cNvPr>
          <p:cNvGrpSpPr/>
          <p:nvPr/>
        </p:nvGrpSpPr>
        <p:grpSpPr>
          <a:xfrm rot="5400000">
            <a:off x="385647" y="2360174"/>
            <a:ext cx="2709598" cy="1396904"/>
            <a:chOff x="3364882" y="2686992"/>
            <a:chExt cx="2646549" cy="13644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4F326CA-D26C-944E-A559-5E85ADF51DE8}"/>
                </a:ext>
              </a:extLst>
            </p:cNvPr>
            <p:cNvGrpSpPr/>
            <p:nvPr/>
          </p:nvGrpSpPr>
          <p:grpSpPr>
            <a:xfrm>
              <a:off x="3364882" y="2686992"/>
              <a:ext cx="2646549" cy="1364400"/>
              <a:chOff x="3364882" y="2686992"/>
              <a:chExt cx="2646549" cy="136440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D99F0A6-88D2-1544-92FB-32BD0B4B05CA}"/>
                  </a:ext>
                </a:extLst>
              </p:cNvPr>
              <p:cNvGrpSpPr/>
              <p:nvPr/>
            </p:nvGrpSpPr>
            <p:grpSpPr>
              <a:xfrm>
                <a:off x="3364882" y="2686992"/>
                <a:ext cx="2646549" cy="1364400"/>
                <a:chOff x="3838893" y="2336030"/>
                <a:chExt cx="3211718" cy="1655767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9C2446-D5BF-C745-99A8-BF67F1CB0BF9}"/>
                    </a:ext>
                  </a:extLst>
                </p:cNvPr>
                <p:cNvSpPr/>
                <p:nvPr/>
              </p:nvSpPr>
              <p:spPr>
                <a:xfrm>
                  <a:off x="3838893" y="2337410"/>
                  <a:ext cx="81023" cy="165300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456B42E-942E-6D4E-AFAA-BB0C8B496D9D}"/>
                    </a:ext>
                  </a:extLst>
                </p:cNvPr>
                <p:cNvSpPr/>
                <p:nvPr/>
              </p:nvSpPr>
              <p:spPr>
                <a:xfrm>
                  <a:off x="6969588" y="2508597"/>
                  <a:ext cx="81023" cy="1310634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B9EC1B01-CE50-2348-A5E6-5C8DAFDCC997}"/>
                    </a:ext>
                  </a:extLst>
                </p:cNvPr>
                <p:cNvCxnSpPr>
                  <a:cxnSpLocks/>
                  <a:stCxn id="49" idx="0"/>
                  <a:endCxn id="47" idx="0"/>
                </p:cNvCxnSpPr>
                <p:nvPr/>
              </p:nvCxnSpPr>
              <p:spPr>
                <a:xfrm>
                  <a:off x="5391521" y="2705192"/>
                  <a:ext cx="50548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4A13BA96-C0F7-3940-B94F-30BB4D43E272}"/>
                    </a:ext>
                  </a:extLst>
                </p:cNvPr>
                <p:cNvCxnSpPr>
                  <a:cxnSpLocks/>
                  <a:stCxn id="47" idx="0"/>
                  <a:endCxn id="42" idx="0"/>
                </p:cNvCxnSpPr>
                <p:nvPr/>
              </p:nvCxnSpPr>
              <p:spPr>
                <a:xfrm flipV="1">
                  <a:off x="5897001" y="2508597"/>
                  <a:ext cx="1113099" cy="196595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9191507D-863D-694A-A2C7-CF86D775584B}"/>
                    </a:ext>
                  </a:extLst>
                </p:cNvPr>
                <p:cNvCxnSpPr>
                  <a:cxnSpLocks/>
                  <a:stCxn id="47" idx="2"/>
                  <a:endCxn id="49" idx="2"/>
                </p:cNvCxnSpPr>
                <p:nvPr/>
              </p:nvCxnSpPr>
              <p:spPr>
                <a:xfrm flipH="1">
                  <a:off x="5391521" y="3622635"/>
                  <a:ext cx="50548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7565D2EF-6047-3844-99D3-A6FF92AC77CF}"/>
                    </a:ext>
                  </a:extLst>
                </p:cNvPr>
                <p:cNvCxnSpPr>
                  <a:cxnSpLocks/>
                  <a:stCxn id="42" idx="2"/>
                  <a:endCxn id="47" idx="2"/>
                </p:cNvCxnSpPr>
                <p:nvPr/>
              </p:nvCxnSpPr>
              <p:spPr>
                <a:xfrm flipH="1" flipV="1">
                  <a:off x="5897001" y="3622635"/>
                  <a:ext cx="1113099" cy="19659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28A344D5-CA82-3B43-A840-C6B4421763C7}"/>
                    </a:ext>
                  </a:extLst>
                </p:cNvPr>
                <p:cNvSpPr/>
                <p:nvPr/>
              </p:nvSpPr>
              <p:spPr>
                <a:xfrm>
                  <a:off x="5856489" y="2705192"/>
                  <a:ext cx="81023" cy="917444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E7731CD3-B690-C746-89A0-1B73AFABCEC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163980" y="2617816"/>
                  <a:ext cx="81023" cy="1092195"/>
                </a:xfrm>
                <a:prstGeom prst="rect">
                  <a:avLst/>
                </a:prstGeom>
                <a:solidFill>
                  <a:srgbClr val="008F00"/>
                </a:solidFill>
                <a:ln>
                  <a:solidFill>
                    <a:srgbClr val="008F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CCA8BDA-EDB9-BE45-B91B-F1411C2FD17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351010" y="2705192"/>
                  <a:ext cx="81023" cy="917444"/>
                </a:xfrm>
                <a:prstGeom prst="rect">
                  <a:avLst/>
                </a:prstGeom>
                <a:solidFill>
                  <a:srgbClr val="008F00">
                    <a:alpha val="50000"/>
                  </a:srgbClr>
                </a:solidFill>
                <a:ln>
                  <a:solidFill>
                    <a:srgbClr val="008F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AFBFFED9-FE43-B649-AA73-CC64A690D76D}"/>
                    </a:ext>
                  </a:extLst>
                </p:cNvPr>
                <p:cNvCxnSpPr>
                  <a:cxnSpLocks/>
                  <a:stCxn id="48" idx="0"/>
                  <a:endCxn id="49" idx="0"/>
                </p:cNvCxnSpPr>
                <p:nvPr/>
              </p:nvCxnSpPr>
              <p:spPr>
                <a:xfrm>
                  <a:off x="5204492" y="2617816"/>
                  <a:ext cx="187030" cy="87376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F4A32974-64B9-1243-83E0-3325E8FBA8FA}"/>
                    </a:ext>
                  </a:extLst>
                </p:cNvPr>
                <p:cNvCxnSpPr>
                  <a:cxnSpLocks/>
                  <a:stCxn id="41" idx="0"/>
                  <a:endCxn id="37" idx="0"/>
                </p:cNvCxnSpPr>
                <p:nvPr/>
              </p:nvCxnSpPr>
              <p:spPr>
                <a:xfrm flipV="1">
                  <a:off x="3879405" y="2336030"/>
                  <a:ext cx="640189" cy="138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2C76B12C-689D-2844-BDA8-8FBB4E9B444E}"/>
                    </a:ext>
                  </a:extLst>
                </p:cNvPr>
                <p:cNvCxnSpPr>
                  <a:cxnSpLocks/>
                  <a:stCxn id="41" idx="2"/>
                  <a:endCxn id="37" idx="2"/>
                </p:cNvCxnSpPr>
                <p:nvPr/>
              </p:nvCxnSpPr>
              <p:spPr>
                <a:xfrm>
                  <a:off x="3879405" y="3990418"/>
                  <a:ext cx="640189" cy="1379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D5B0E2A-0661-C448-A610-7D08375C2605}"/>
                  </a:ext>
                </a:extLst>
              </p:cNvPr>
              <p:cNvCxnSpPr>
                <a:cxnSpLocks/>
                <a:stCxn id="38" idx="0"/>
                <a:endCxn id="48" idx="0"/>
              </p:cNvCxnSpPr>
              <p:nvPr/>
            </p:nvCxnSpPr>
            <p:spPr>
              <a:xfrm>
                <a:off x="4079916" y="2919192"/>
                <a:ext cx="410259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E910256-A7A8-0542-967F-69A94E16BA88}"/>
                  </a:ext>
                </a:extLst>
              </p:cNvPr>
              <p:cNvCxnSpPr>
                <a:cxnSpLocks/>
                <a:stCxn id="48" idx="2"/>
                <a:endCxn id="38" idx="2"/>
              </p:cNvCxnSpPr>
              <p:nvPr/>
            </p:nvCxnSpPr>
            <p:spPr>
              <a:xfrm flipH="1">
                <a:off x="4079916" y="3819192"/>
                <a:ext cx="4102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0AFF6A8-512F-C24E-849C-9C23A55CB7D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92416" y="2686992"/>
                <a:ext cx="66765" cy="1364400"/>
              </a:xfrm>
              <a:prstGeom prst="rect">
                <a:avLst/>
              </a:prstGeom>
              <a:solidFill>
                <a:srgbClr val="008F00"/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FC4E338-A0AD-F041-8641-03DB773EC9C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46533" y="2919192"/>
                <a:ext cx="66765" cy="900000"/>
              </a:xfrm>
              <a:prstGeom prst="rect">
                <a:avLst/>
              </a:prstGeom>
              <a:solidFill>
                <a:srgbClr val="008F00">
                  <a:alpha val="50000"/>
                </a:srgbClr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41890A8-B409-2649-9AFB-AFC52A93CF24}"/>
                  </a:ext>
                </a:extLst>
              </p:cNvPr>
              <p:cNvCxnSpPr>
                <a:cxnSpLocks/>
                <a:stCxn id="37" idx="0"/>
                <a:endCxn id="38" idx="0"/>
              </p:cNvCxnSpPr>
              <p:nvPr/>
            </p:nvCxnSpPr>
            <p:spPr>
              <a:xfrm>
                <a:off x="3925799" y="2686992"/>
                <a:ext cx="154117" cy="23220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9209882-99F5-5C4A-AA5D-3C94A8E4007F}"/>
                  </a:ext>
                </a:extLst>
              </p:cNvPr>
              <p:cNvCxnSpPr>
                <a:cxnSpLocks/>
                <a:stCxn id="37" idx="2"/>
                <a:endCxn id="38" idx="2"/>
              </p:cNvCxnSpPr>
              <p:nvPr/>
            </p:nvCxnSpPr>
            <p:spPr>
              <a:xfrm flipV="1">
                <a:off x="3925799" y="3819192"/>
                <a:ext cx="154117" cy="23220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1F8EB54-DB2B-3A4A-B97D-97BA0F29C9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3492" y="3745041"/>
              <a:ext cx="154118" cy="7200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719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339329"/>
            <a:ext cx="8040895" cy="8572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Deep Convolutional Neural Networks for Image Processing</a:t>
            </a:r>
          </a:p>
        </p:txBody>
      </p:sp>
      <p:pic>
        <p:nvPicPr>
          <p:cNvPr id="7" name="Picture 6" descr="A picture containing tree, colorful&#13;&#10;&#13;&#10;Description automatically generated">
            <a:extLst>
              <a:ext uri="{FF2B5EF4-FFF2-40B4-BE49-F238E27FC236}">
                <a16:creationId xmlns:a16="http://schemas.microsoft.com/office/drawing/2014/main" id="{C6848B9D-D560-1D46-AE2B-D2CA4489A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1545412"/>
            <a:ext cx="1743308" cy="1413214"/>
          </a:xfrm>
          <a:prstGeom prst="rect">
            <a:avLst/>
          </a:prstGeom>
        </p:spPr>
      </p:pic>
      <p:pic>
        <p:nvPicPr>
          <p:cNvPr id="9" name="Picture 8" descr="A picture containing X-ray film, looking&#13;&#10;&#13;&#10;Description automatically generated">
            <a:extLst>
              <a:ext uri="{FF2B5EF4-FFF2-40B4-BE49-F238E27FC236}">
                <a16:creationId xmlns:a16="http://schemas.microsoft.com/office/drawing/2014/main" id="{0AD85EF3-972A-6745-B491-727EE5DEB4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523"/>
          <a:stretch/>
        </p:blipFill>
        <p:spPr>
          <a:xfrm>
            <a:off x="2839910" y="1552120"/>
            <a:ext cx="1726811" cy="1399798"/>
          </a:xfrm>
          <a:prstGeom prst="rect">
            <a:avLst/>
          </a:prstGeom>
        </p:spPr>
      </p:pic>
      <p:pic>
        <p:nvPicPr>
          <p:cNvPr id="13" name="Picture 12" descr="A group of people sitting at a table&#13;&#10;&#13;&#10;Description automatically generated">
            <a:extLst>
              <a:ext uri="{FF2B5EF4-FFF2-40B4-BE49-F238E27FC236}">
                <a16:creationId xmlns:a16="http://schemas.microsoft.com/office/drawing/2014/main" id="{6AE0C983-6B4C-1B48-A472-27341418C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648" y="1545412"/>
            <a:ext cx="1884286" cy="1413215"/>
          </a:xfrm>
          <a:prstGeom prst="rect">
            <a:avLst/>
          </a:prstGeom>
        </p:spPr>
      </p:pic>
      <p:pic>
        <p:nvPicPr>
          <p:cNvPr id="11" name="Picture 10" descr="A picture containing person, indoor, wall, table&#13;&#10;&#13;&#10;Description automatically generated">
            <a:extLst>
              <a:ext uri="{FF2B5EF4-FFF2-40B4-BE49-F238E27FC236}">
                <a16:creationId xmlns:a16="http://schemas.microsoft.com/office/drawing/2014/main" id="{4CC022AE-55C5-0441-8DF6-882B857274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177"/>
          <a:stretch/>
        </p:blipFill>
        <p:spPr>
          <a:xfrm>
            <a:off x="6986860" y="1550910"/>
            <a:ext cx="1949945" cy="14022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2B039F-53D3-924C-BF5A-88427F1F39A2}"/>
              </a:ext>
            </a:extLst>
          </p:cNvPr>
          <p:cNvSpPr txBox="1"/>
          <p:nvPr/>
        </p:nvSpPr>
        <p:spPr>
          <a:xfrm>
            <a:off x="828675" y="3095664"/>
            <a:ext cx="2704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Image Classification </a:t>
            </a:r>
          </a:p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assign image to one class</a:t>
            </a:r>
            <a:endParaRPr lang="en-US" b="1" dirty="0">
              <a:solidFill>
                <a:srgbClr val="00A6D6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E7C9BF-BB6A-1740-9966-180C2057776E}"/>
              </a:ext>
            </a:extLst>
          </p:cNvPr>
          <p:cNvSpPr txBox="1"/>
          <p:nvPr/>
        </p:nvSpPr>
        <p:spPr>
          <a:xfrm>
            <a:off x="5362123" y="3095664"/>
            <a:ext cx="312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Image Segmentation </a:t>
            </a:r>
          </a:p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assign each pixel to one class</a:t>
            </a:r>
            <a:endParaRPr lang="en-US" b="1" dirty="0">
              <a:solidFill>
                <a:srgbClr val="00A6D6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A04F1F-DAD8-A645-A015-40BCB3D849B8}"/>
              </a:ext>
            </a:extLst>
          </p:cNvPr>
          <p:cNvSpPr txBox="1"/>
          <p:nvPr/>
        </p:nvSpPr>
        <p:spPr>
          <a:xfrm>
            <a:off x="620110" y="4194429"/>
            <a:ext cx="789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Deep Convolutional Networks (</a:t>
            </a:r>
            <a:r>
              <a:rPr lang="en-US" b="1" dirty="0" err="1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ConvNets</a:t>
            </a:r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) 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with software library </a:t>
            </a:r>
            <a:r>
              <a:rPr lang="en-US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Tensorflow</a:t>
            </a:r>
            <a:endParaRPr lang="en-US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99C05225-DD40-B644-B7E6-E6B9EEC8A6B1}"/>
              </a:ext>
            </a:extLst>
          </p:cNvPr>
          <p:cNvSpPr/>
          <p:nvPr/>
        </p:nvSpPr>
        <p:spPr>
          <a:xfrm rot="5400000">
            <a:off x="4540818" y="182568"/>
            <a:ext cx="314613" cy="7486652"/>
          </a:xfrm>
          <a:prstGeom prst="rightBrace">
            <a:avLst>
              <a:gd name="adj1" fmla="val 47076"/>
              <a:gd name="adj2" fmla="val 51637"/>
            </a:avLst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C2FE493-495C-2944-A7C1-C841977E7E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0354" y="4037858"/>
            <a:ext cx="554245" cy="5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3FEB3-D40D-1847-8A58-C820FCC921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Image Segmentation with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841CAB-85A9-9F4E-8E1B-8B31572F6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37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5D0D9-FED6-8B46-AFB9-A85B07F0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Classification vs Segmentation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C46B85-D625-CD44-8750-9D199AE95C6F}"/>
              </a:ext>
            </a:extLst>
          </p:cNvPr>
          <p:cNvSpPr txBox="1"/>
          <p:nvPr/>
        </p:nvSpPr>
        <p:spPr>
          <a:xfrm>
            <a:off x="960110" y="1515845"/>
            <a:ext cx="22657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Image Classification</a:t>
            </a:r>
            <a:endParaRPr lang="en-US" b="1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F26C88-1C0D-284E-899F-BFDCFA111C42}"/>
              </a:ext>
            </a:extLst>
          </p:cNvPr>
          <p:cNvSpPr txBox="1"/>
          <p:nvPr/>
        </p:nvSpPr>
        <p:spPr>
          <a:xfrm>
            <a:off x="1364506" y="2807455"/>
            <a:ext cx="12070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 airplanes 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8D5C4E-A09C-984E-9FB0-A0F3BAC07E63}"/>
              </a:ext>
            </a:extLst>
          </p:cNvPr>
          <p:cNvCxnSpPr>
            <a:cxnSpLocks/>
          </p:cNvCxnSpPr>
          <p:nvPr/>
        </p:nvCxnSpPr>
        <p:spPr>
          <a:xfrm flipH="1">
            <a:off x="2656745" y="2197587"/>
            <a:ext cx="1076318" cy="55680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244C283D-1BD4-D544-BF3F-FCCD502B0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9" t="63291" r="73059" b="1853"/>
          <a:stretch/>
        </p:blipFill>
        <p:spPr>
          <a:xfrm>
            <a:off x="6074604" y="2475989"/>
            <a:ext cx="1236725" cy="797918"/>
          </a:xfrm>
          <a:prstGeom prst="rect">
            <a:avLst/>
          </a:prstGeom>
        </p:spPr>
      </p:pic>
      <p:sp>
        <p:nvSpPr>
          <p:cNvPr id="28" name="Up-Down Arrow 27">
            <a:extLst>
              <a:ext uri="{FF2B5EF4-FFF2-40B4-BE49-F238E27FC236}">
                <a16:creationId xmlns:a16="http://schemas.microsoft.com/office/drawing/2014/main" id="{13860461-754D-5B42-B79E-030FEF2342F5}"/>
              </a:ext>
            </a:extLst>
          </p:cNvPr>
          <p:cNvSpPr/>
          <p:nvPr/>
        </p:nvSpPr>
        <p:spPr>
          <a:xfrm rot="5400000">
            <a:off x="4300485" y="3316218"/>
            <a:ext cx="365760" cy="554147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E4D415-2106-8241-B5A2-EDF48F764237}"/>
              </a:ext>
            </a:extLst>
          </p:cNvPr>
          <p:cNvSpPr txBox="1"/>
          <p:nvPr/>
        </p:nvSpPr>
        <p:spPr>
          <a:xfrm>
            <a:off x="1279444" y="3872624"/>
            <a:ext cx="283571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sym typeface="Wingdings" pitchFamily="2" charset="2"/>
              </a:rPr>
              <a:t>feature extraction based on </a:t>
            </a:r>
          </a:p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sym typeface="Wingdings" pitchFamily="2" charset="2"/>
              </a:rPr>
              <a:t>translation invariance</a:t>
            </a:r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endParaRPr lang="en-US" b="1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CAD835-A36B-A34C-8CC8-721445FC328C}"/>
              </a:ext>
            </a:extLst>
          </p:cNvPr>
          <p:cNvSpPr txBox="1"/>
          <p:nvPr/>
        </p:nvSpPr>
        <p:spPr>
          <a:xfrm>
            <a:off x="5247874" y="1515845"/>
            <a:ext cx="24477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Image Segmentation	</a:t>
            </a:r>
            <a:endParaRPr lang="en-US" b="1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97946D4B-CEF1-D140-A135-BF2B697AA72C}"/>
              </a:ext>
            </a:extLst>
          </p:cNvPr>
          <p:cNvSpPr/>
          <p:nvPr/>
        </p:nvSpPr>
        <p:spPr>
          <a:xfrm rot="16200000">
            <a:off x="882817" y="3834027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7B9D3E-A3EE-884F-B64D-662A12AEAF1C}"/>
              </a:ext>
            </a:extLst>
          </p:cNvPr>
          <p:cNvSpPr txBox="1"/>
          <p:nvPr/>
        </p:nvSpPr>
        <p:spPr>
          <a:xfrm>
            <a:off x="835159" y="3538361"/>
            <a:ext cx="244778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image-wise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sym typeface="Wingdings" pitchFamily="2" charset="2"/>
              </a:rPr>
              <a:t>classification</a:t>
            </a:r>
            <a:endParaRPr lang="en-US" b="1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  <a:sym typeface="Wingdings" pitchFamily="2" charset="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FF4F24-C32F-764E-85E9-58C17B9A5755}"/>
              </a:ext>
            </a:extLst>
          </p:cNvPr>
          <p:cNvSpPr txBox="1"/>
          <p:nvPr/>
        </p:nvSpPr>
        <p:spPr>
          <a:xfrm>
            <a:off x="5864080" y="3872624"/>
            <a:ext cx="232114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sym typeface="Wingdings" pitchFamily="2" charset="2"/>
              </a:rPr>
              <a:t>feature extraction with</a:t>
            </a:r>
          </a:p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sym typeface="Wingdings" pitchFamily="2" charset="2"/>
              </a:rPr>
              <a:t>location</a:t>
            </a:r>
            <a:endParaRPr lang="en-US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  <a:sym typeface="Wingdings" pitchFamily="2" charset="2"/>
            </a:endParaRPr>
          </a:p>
        </p:txBody>
      </p:sp>
      <p:sp>
        <p:nvSpPr>
          <p:cNvPr id="42" name="Down Arrow 41">
            <a:extLst>
              <a:ext uri="{FF2B5EF4-FFF2-40B4-BE49-F238E27FC236}">
                <a16:creationId xmlns:a16="http://schemas.microsoft.com/office/drawing/2014/main" id="{61F8399E-5FCD-6142-8F31-6155F18CD8B0}"/>
              </a:ext>
            </a:extLst>
          </p:cNvPr>
          <p:cNvSpPr/>
          <p:nvPr/>
        </p:nvSpPr>
        <p:spPr>
          <a:xfrm rot="16200000">
            <a:off x="5439617" y="3834027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72A255-0F97-C448-B687-395591D526F1}"/>
              </a:ext>
            </a:extLst>
          </p:cNvPr>
          <p:cNvSpPr txBox="1"/>
          <p:nvPr/>
        </p:nvSpPr>
        <p:spPr>
          <a:xfrm>
            <a:off x="5302376" y="3538361"/>
            <a:ext cx="23387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pixel-wise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sym typeface="Wingdings" pitchFamily="2" charset="2"/>
              </a:rPr>
              <a:t>classification</a:t>
            </a:r>
            <a:endParaRPr lang="en-US" b="1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  <a:sym typeface="Wingdings" pitchFamily="2" charset="2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9BF8D17-E7A9-2E47-8841-D9E7D00B14D5}"/>
              </a:ext>
            </a:extLst>
          </p:cNvPr>
          <p:cNvSpPr txBox="1"/>
          <p:nvPr/>
        </p:nvSpPr>
        <p:spPr>
          <a:xfrm>
            <a:off x="2186031" y="2091610"/>
            <a:ext cx="79432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What?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7CE267D-6BF7-FE4A-8542-79E57C19AE39}"/>
              </a:ext>
            </a:extLst>
          </p:cNvPr>
          <p:cNvSpPr txBox="1"/>
          <p:nvPr/>
        </p:nvSpPr>
        <p:spPr>
          <a:xfrm>
            <a:off x="5677442" y="2091610"/>
            <a:ext cx="79432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Where?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D5C7EA2-9EC3-1B47-A2C8-9E20A6B38B3D}"/>
              </a:ext>
            </a:extLst>
          </p:cNvPr>
          <p:cNvCxnSpPr>
            <a:cxnSpLocks/>
          </p:cNvCxnSpPr>
          <p:nvPr/>
        </p:nvCxnSpPr>
        <p:spPr>
          <a:xfrm>
            <a:off x="4722358" y="2197587"/>
            <a:ext cx="1076318" cy="55680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CBDFEF96-3CF8-C245-A025-92DA0C499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" t="8388" r="72553" b="53743"/>
          <a:stretch/>
        </p:blipFill>
        <p:spPr>
          <a:xfrm>
            <a:off x="3602884" y="1983413"/>
            <a:ext cx="1267973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2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30" grpId="0"/>
      <p:bldP spid="36" grpId="0" animBg="1"/>
      <p:bldP spid="37" grpId="0"/>
      <p:bldP spid="41" grpId="0"/>
      <p:bldP spid="42" grpId="0" animBg="1"/>
      <p:bldP spid="43" grpId="0"/>
      <p:bldP spid="51" grpId="0"/>
      <p:bldP spid="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5D0D9-FED6-8B46-AFB9-A85B07F0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Segmentation – Output size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FBE7E6-29DF-A740-9F12-A44447624203}"/>
              </a:ext>
            </a:extLst>
          </p:cNvPr>
          <p:cNvSpPr txBox="1"/>
          <p:nvPr/>
        </p:nvSpPr>
        <p:spPr>
          <a:xfrm>
            <a:off x="808363" y="1740753"/>
            <a:ext cx="240931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Classification </a:t>
            </a:r>
            <a:r>
              <a:rPr lang="en-US" b="1" dirty="0" err="1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ConvNets</a:t>
            </a:r>
            <a:endParaRPr lang="en-US" b="1" dirty="0">
              <a:solidFill>
                <a:srgbClr val="00A6D6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89967C-81E3-7F4B-A8F5-3726C8628220}"/>
              </a:ext>
            </a:extLst>
          </p:cNvPr>
          <p:cNvGrpSpPr/>
          <p:nvPr/>
        </p:nvGrpSpPr>
        <p:grpSpPr>
          <a:xfrm>
            <a:off x="828675" y="3294374"/>
            <a:ext cx="2415787" cy="1245433"/>
            <a:chOff x="3364882" y="2686992"/>
            <a:chExt cx="2646549" cy="13644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8A1436F-4C2E-D645-A113-28A1C89CD5BF}"/>
                </a:ext>
              </a:extLst>
            </p:cNvPr>
            <p:cNvGrpSpPr/>
            <p:nvPr/>
          </p:nvGrpSpPr>
          <p:grpSpPr>
            <a:xfrm>
              <a:off x="3364882" y="2686992"/>
              <a:ext cx="2646549" cy="1364400"/>
              <a:chOff x="3364882" y="2686992"/>
              <a:chExt cx="2646549" cy="13644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C7652B2-50C3-624A-B576-5D4327A81AC5}"/>
                  </a:ext>
                </a:extLst>
              </p:cNvPr>
              <p:cNvGrpSpPr/>
              <p:nvPr/>
            </p:nvGrpSpPr>
            <p:grpSpPr>
              <a:xfrm>
                <a:off x="3364882" y="2686992"/>
                <a:ext cx="2646549" cy="1364400"/>
                <a:chOff x="3838893" y="2336030"/>
                <a:chExt cx="3211718" cy="1655767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F1C0970-F399-7C47-B690-72CBDF50D53A}"/>
                    </a:ext>
                  </a:extLst>
                </p:cNvPr>
                <p:cNvSpPr/>
                <p:nvPr/>
              </p:nvSpPr>
              <p:spPr>
                <a:xfrm>
                  <a:off x="3838893" y="2337410"/>
                  <a:ext cx="81023" cy="165300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3F7EE31-B560-E746-AD71-B55C319C3F37}"/>
                    </a:ext>
                  </a:extLst>
                </p:cNvPr>
                <p:cNvSpPr/>
                <p:nvPr/>
              </p:nvSpPr>
              <p:spPr>
                <a:xfrm>
                  <a:off x="6969588" y="2508597"/>
                  <a:ext cx="81023" cy="1310634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E1D11454-DE1A-F047-85D2-1CB82799D23F}"/>
                    </a:ext>
                  </a:extLst>
                </p:cNvPr>
                <p:cNvCxnSpPr>
                  <a:cxnSpLocks/>
                  <a:stCxn id="40" idx="0"/>
                  <a:endCxn id="38" idx="0"/>
                </p:cNvCxnSpPr>
                <p:nvPr/>
              </p:nvCxnSpPr>
              <p:spPr>
                <a:xfrm>
                  <a:off x="5391521" y="2705192"/>
                  <a:ext cx="50548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0CD4C4E4-C67C-E74F-AB1C-D1DF3E2B1B31}"/>
                    </a:ext>
                  </a:extLst>
                </p:cNvPr>
                <p:cNvCxnSpPr>
                  <a:cxnSpLocks/>
                  <a:stCxn id="38" idx="0"/>
                  <a:endCxn id="33" idx="0"/>
                </p:cNvCxnSpPr>
                <p:nvPr/>
              </p:nvCxnSpPr>
              <p:spPr>
                <a:xfrm flipV="1">
                  <a:off x="5897001" y="2508597"/>
                  <a:ext cx="1113099" cy="196595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3BDB1EC5-1562-1448-9DD6-B4B1BCD6C0D0}"/>
                    </a:ext>
                  </a:extLst>
                </p:cNvPr>
                <p:cNvCxnSpPr>
                  <a:cxnSpLocks/>
                  <a:stCxn id="38" idx="2"/>
                  <a:endCxn id="40" idx="2"/>
                </p:cNvCxnSpPr>
                <p:nvPr/>
              </p:nvCxnSpPr>
              <p:spPr>
                <a:xfrm flipH="1">
                  <a:off x="5391521" y="3622635"/>
                  <a:ext cx="50548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7E9AA24E-BAFD-1E44-BBC8-F173884A8706}"/>
                    </a:ext>
                  </a:extLst>
                </p:cNvPr>
                <p:cNvCxnSpPr>
                  <a:cxnSpLocks/>
                  <a:stCxn id="33" idx="2"/>
                  <a:endCxn id="38" idx="2"/>
                </p:cNvCxnSpPr>
                <p:nvPr/>
              </p:nvCxnSpPr>
              <p:spPr>
                <a:xfrm flipH="1" flipV="1">
                  <a:off x="5897001" y="3622635"/>
                  <a:ext cx="1113099" cy="19659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52DDC6F-F573-5846-92F7-F69FC9325032}"/>
                    </a:ext>
                  </a:extLst>
                </p:cNvPr>
                <p:cNvSpPr/>
                <p:nvPr/>
              </p:nvSpPr>
              <p:spPr>
                <a:xfrm>
                  <a:off x="5856489" y="2705192"/>
                  <a:ext cx="81023" cy="917444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691CCC54-9968-374D-B5DD-113F4166324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163980" y="2617816"/>
                  <a:ext cx="81023" cy="1092195"/>
                </a:xfrm>
                <a:prstGeom prst="rect">
                  <a:avLst/>
                </a:prstGeom>
                <a:solidFill>
                  <a:srgbClr val="008F00"/>
                </a:solidFill>
                <a:ln>
                  <a:solidFill>
                    <a:srgbClr val="008F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6722906-C863-4940-9D83-40B45AD24DF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351010" y="2705192"/>
                  <a:ext cx="81023" cy="917444"/>
                </a:xfrm>
                <a:prstGeom prst="rect">
                  <a:avLst/>
                </a:prstGeom>
                <a:solidFill>
                  <a:srgbClr val="008F00">
                    <a:alpha val="50000"/>
                  </a:srgbClr>
                </a:solidFill>
                <a:ln>
                  <a:solidFill>
                    <a:srgbClr val="008F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A4B7967D-47FC-3346-B20A-7382A9F0836B}"/>
                    </a:ext>
                  </a:extLst>
                </p:cNvPr>
                <p:cNvCxnSpPr>
                  <a:cxnSpLocks/>
                  <a:stCxn id="39" idx="0"/>
                  <a:endCxn id="40" idx="0"/>
                </p:cNvCxnSpPr>
                <p:nvPr/>
              </p:nvCxnSpPr>
              <p:spPr>
                <a:xfrm>
                  <a:off x="5204492" y="2617816"/>
                  <a:ext cx="187030" cy="87376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3389750B-95A0-3645-B0E0-24CA6D4BA7DB}"/>
                    </a:ext>
                  </a:extLst>
                </p:cNvPr>
                <p:cNvCxnSpPr>
                  <a:cxnSpLocks/>
                  <a:stCxn id="32" idx="0"/>
                  <a:endCxn id="28" idx="0"/>
                </p:cNvCxnSpPr>
                <p:nvPr/>
              </p:nvCxnSpPr>
              <p:spPr>
                <a:xfrm flipV="1">
                  <a:off x="3879405" y="2336030"/>
                  <a:ext cx="640189" cy="138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53CCC1C9-E317-B848-A6C2-DD2B1E83844E}"/>
                    </a:ext>
                  </a:extLst>
                </p:cNvPr>
                <p:cNvCxnSpPr>
                  <a:cxnSpLocks/>
                  <a:stCxn id="32" idx="2"/>
                  <a:endCxn id="28" idx="2"/>
                </p:cNvCxnSpPr>
                <p:nvPr/>
              </p:nvCxnSpPr>
              <p:spPr>
                <a:xfrm>
                  <a:off x="3879405" y="3990418"/>
                  <a:ext cx="640189" cy="1379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1DECBA0-9600-A847-99B8-27B1B516F05C}"/>
                  </a:ext>
                </a:extLst>
              </p:cNvPr>
              <p:cNvCxnSpPr>
                <a:cxnSpLocks/>
                <a:stCxn id="29" idx="0"/>
                <a:endCxn id="39" idx="0"/>
              </p:cNvCxnSpPr>
              <p:nvPr/>
            </p:nvCxnSpPr>
            <p:spPr>
              <a:xfrm>
                <a:off x="4079916" y="2919192"/>
                <a:ext cx="410259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9AF4A6C-3ADE-9643-BAA3-C2F49603A02F}"/>
                  </a:ext>
                </a:extLst>
              </p:cNvPr>
              <p:cNvCxnSpPr>
                <a:cxnSpLocks/>
                <a:stCxn id="39" idx="2"/>
                <a:endCxn id="29" idx="2"/>
              </p:cNvCxnSpPr>
              <p:nvPr/>
            </p:nvCxnSpPr>
            <p:spPr>
              <a:xfrm flipH="1">
                <a:off x="4079916" y="3819192"/>
                <a:ext cx="4102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9FC858F-4EA8-654E-8CB7-1E8C303F26C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46533" y="2919192"/>
                <a:ext cx="66765" cy="900000"/>
              </a:xfrm>
              <a:prstGeom prst="rect">
                <a:avLst/>
              </a:prstGeom>
              <a:solidFill>
                <a:srgbClr val="008F00">
                  <a:alpha val="50000"/>
                </a:srgbClr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2439F9A-6540-0041-9D3F-C9A58A60A666}"/>
                  </a:ext>
                </a:extLst>
              </p:cNvPr>
              <p:cNvCxnSpPr>
                <a:cxnSpLocks/>
                <a:stCxn id="28" idx="0"/>
                <a:endCxn id="29" idx="0"/>
              </p:cNvCxnSpPr>
              <p:nvPr/>
            </p:nvCxnSpPr>
            <p:spPr>
              <a:xfrm>
                <a:off x="3925799" y="2686992"/>
                <a:ext cx="154117" cy="23220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ACE3CE2-287A-D543-9836-AD784FF2F03E}"/>
                  </a:ext>
                </a:extLst>
              </p:cNvPr>
              <p:cNvCxnSpPr>
                <a:cxnSpLocks/>
                <a:stCxn id="28" idx="2"/>
                <a:endCxn id="29" idx="2"/>
              </p:cNvCxnSpPr>
              <p:nvPr/>
            </p:nvCxnSpPr>
            <p:spPr>
              <a:xfrm flipV="1">
                <a:off x="3925799" y="3819192"/>
                <a:ext cx="154117" cy="23220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92CB423-7808-5348-AAFF-ED12D46C943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92416" y="2686992"/>
                <a:ext cx="66765" cy="1364400"/>
              </a:xfrm>
              <a:prstGeom prst="rect">
                <a:avLst/>
              </a:prstGeom>
              <a:solidFill>
                <a:srgbClr val="008F00"/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9932ED-8DB3-404F-A788-FF436211A8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3492" y="3745041"/>
              <a:ext cx="154118" cy="7200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7578C3A-6F2E-084C-9954-EFF0401E1B9E}"/>
              </a:ext>
            </a:extLst>
          </p:cNvPr>
          <p:cNvSpPr txBox="1"/>
          <p:nvPr/>
        </p:nvSpPr>
        <p:spPr>
          <a:xfrm>
            <a:off x="5098733" y="1740753"/>
            <a:ext cx="243816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Segmentation </a:t>
            </a:r>
            <a:r>
              <a:rPr lang="en-US" b="1" dirty="0" err="1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ConvNets</a:t>
            </a:r>
            <a:endParaRPr lang="en-US" b="1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467586-65CD-674C-958D-55790319AC17}"/>
              </a:ext>
            </a:extLst>
          </p:cNvPr>
          <p:cNvSpPr txBox="1"/>
          <p:nvPr/>
        </p:nvSpPr>
        <p:spPr>
          <a:xfrm>
            <a:off x="1340683" y="2718188"/>
            <a:ext cx="21736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fully-connected layer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12B220-9DA9-2748-86FE-7E43E6FB4E3F}"/>
              </a:ext>
            </a:extLst>
          </p:cNvPr>
          <p:cNvSpPr txBox="1"/>
          <p:nvPr/>
        </p:nvSpPr>
        <p:spPr>
          <a:xfrm>
            <a:off x="5591657" y="2711208"/>
            <a:ext cx="33342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8F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convolutional layer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 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1 x 1 kernel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F7F3DE2-66E0-0D43-9997-AA4F2DBF0CFF}"/>
              </a:ext>
            </a:extLst>
          </p:cNvPr>
          <p:cNvGrpSpPr/>
          <p:nvPr/>
        </p:nvGrpSpPr>
        <p:grpSpPr>
          <a:xfrm>
            <a:off x="5353994" y="3292475"/>
            <a:ext cx="2415787" cy="1245433"/>
            <a:chOff x="3364882" y="2686992"/>
            <a:chExt cx="2646549" cy="136440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32284A8-6748-104B-9B03-08767C13C0E9}"/>
                </a:ext>
              </a:extLst>
            </p:cNvPr>
            <p:cNvGrpSpPr/>
            <p:nvPr/>
          </p:nvGrpSpPr>
          <p:grpSpPr>
            <a:xfrm>
              <a:off x="3364882" y="2686992"/>
              <a:ext cx="2646549" cy="1364400"/>
              <a:chOff x="3364882" y="2686992"/>
              <a:chExt cx="2646549" cy="1364400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232FF96F-6B45-6740-BBC2-345DDE6CCC49}"/>
                  </a:ext>
                </a:extLst>
              </p:cNvPr>
              <p:cNvGrpSpPr/>
              <p:nvPr/>
            </p:nvGrpSpPr>
            <p:grpSpPr>
              <a:xfrm>
                <a:off x="3364882" y="2686992"/>
                <a:ext cx="2646549" cy="1364400"/>
                <a:chOff x="3838893" y="2336030"/>
                <a:chExt cx="3211718" cy="1655767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587C8CE-77A7-CF4D-8741-454E2D3AD46A}"/>
                    </a:ext>
                  </a:extLst>
                </p:cNvPr>
                <p:cNvSpPr/>
                <p:nvPr/>
              </p:nvSpPr>
              <p:spPr>
                <a:xfrm>
                  <a:off x="3838893" y="2337410"/>
                  <a:ext cx="81023" cy="165300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E2C04BE-C9DF-FF4A-A8FF-879ED7604584}"/>
                    </a:ext>
                  </a:extLst>
                </p:cNvPr>
                <p:cNvSpPr/>
                <p:nvPr/>
              </p:nvSpPr>
              <p:spPr>
                <a:xfrm>
                  <a:off x="6969588" y="2703706"/>
                  <a:ext cx="81023" cy="91893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84C579E0-6120-B449-89F2-C1534715A9D4}"/>
                    </a:ext>
                  </a:extLst>
                </p:cNvPr>
                <p:cNvCxnSpPr>
                  <a:cxnSpLocks/>
                  <a:stCxn id="65" idx="0"/>
                  <a:endCxn id="63" idx="0"/>
                </p:cNvCxnSpPr>
                <p:nvPr/>
              </p:nvCxnSpPr>
              <p:spPr>
                <a:xfrm>
                  <a:off x="5391522" y="2705192"/>
                  <a:ext cx="505478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3648B29C-53A0-E44F-9751-1EC67EB4657F}"/>
                    </a:ext>
                  </a:extLst>
                </p:cNvPr>
                <p:cNvCxnSpPr>
                  <a:cxnSpLocks/>
                  <a:stCxn id="63" idx="0"/>
                  <a:endCxn id="58" idx="0"/>
                </p:cNvCxnSpPr>
                <p:nvPr/>
              </p:nvCxnSpPr>
              <p:spPr>
                <a:xfrm flipV="1">
                  <a:off x="5897000" y="2703706"/>
                  <a:ext cx="1113099" cy="1486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2A0D64CB-184B-C848-900E-90A7C07445F7}"/>
                    </a:ext>
                  </a:extLst>
                </p:cNvPr>
                <p:cNvCxnSpPr>
                  <a:cxnSpLocks/>
                  <a:stCxn id="63" idx="2"/>
                  <a:endCxn id="65" idx="2"/>
                </p:cNvCxnSpPr>
                <p:nvPr/>
              </p:nvCxnSpPr>
              <p:spPr>
                <a:xfrm flipH="1">
                  <a:off x="5391522" y="3622636"/>
                  <a:ext cx="50547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09716BD6-D4AD-5C47-A6B0-DE5A84547428}"/>
                    </a:ext>
                  </a:extLst>
                </p:cNvPr>
                <p:cNvCxnSpPr>
                  <a:cxnSpLocks/>
                  <a:stCxn id="58" idx="2"/>
                  <a:endCxn id="63" idx="2"/>
                </p:cNvCxnSpPr>
                <p:nvPr/>
              </p:nvCxnSpPr>
              <p:spPr>
                <a:xfrm flipH="1">
                  <a:off x="5897000" y="3622636"/>
                  <a:ext cx="111309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EAF82759-112B-8D4F-B935-1961670BB40D}"/>
                    </a:ext>
                  </a:extLst>
                </p:cNvPr>
                <p:cNvSpPr/>
                <p:nvPr/>
              </p:nvSpPr>
              <p:spPr>
                <a:xfrm>
                  <a:off x="5856488" y="2705192"/>
                  <a:ext cx="81023" cy="917444"/>
                </a:xfrm>
                <a:prstGeom prst="rect">
                  <a:avLst/>
                </a:prstGeom>
                <a:solidFill>
                  <a:srgbClr val="008F00"/>
                </a:solidFill>
                <a:ln>
                  <a:solidFill>
                    <a:srgbClr val="008F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AED4276A-0356-E14A-B109-3217017D404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163980" y="2617816"/>
                  <a:ext cx="81023" cy="1092195"/>
                </a:xfrm>
                <a:prstGeom prst="rect">
                  <a:avLst/>
                </a:prstGeom>
                <a:solidFill>
                  <a:srgbClr val="008F00"/>
                </a:solidFill>
                <a:ln>
                  <a:solidFill>
                    <a:srgbClr val="008F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A58E829-68EF-C945-ABB7-97513781645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351010" y="2705192"/>
                  <a:ext cx="81023" cy="917444"/>
                </a:xfrm>
                <a:prstGeom prst="rect">
                  <a:avLst/>
                </a:prstGeom>
                <a:solidFill>
                  <a:srgbClr val="008F00">
                    <a:alpha val="50000"/>
                  </a:srgbClr>
                </a:solidFill>
                <a:ln>
                  <a:solidFill>
                    <a:srgbClr val="008F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9F938DF9-DD02-2846-8B06-C5DB31DBAC26}"/>
                    </a:ext>
                  </a:extLst>
                </p:cNvPr>
                <p:cNvCxnSpPr>
                  <a:cxnSpLocks/>
                  <a:stCxn id="64" idx="0"/>
                  <a:endCxn id="65" idx="0"/>
                </p:cNvCxnSpPr>
                <p:nvPr/>
              </p:nvCxnSpPr>
              <p:spPr>
                <a:xfrm>
                  <a:off x="5204492" y="2617816"/>
                  <a:ext cx="187030" cy="87376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C60DF521-1E59-A14C-9419-69E4ADF6F854}"/>
                    </a:ext>
                  </a:extLst>
                </p:cNvPr>
                <p:cNvCxnSpPr>
                  <a:cxnSpLocks/>
                  <a:stCxn id="57" idx="0"/>
                  <a:endCxn id="53" idx="0"/>
                </p:cNvCxnSpPr>
                <p:nvPr/>
              </p:nvCxnSpPr>
              <p:spPr>
                <a:xfrm flipV="1">
                  <a:off x="3879405" y="2336030"/>
                  <a:ext cx="640189" cy="138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867E6086-8326-4F46-9BB8-4BEB01AE2C86}"/>
                    </a:ext>
                  </a:extLst>
                </p:cNvPr>
                <p:cNvCxnSpPr>
                  <a:cxnSpLocks/>
                  <a:stCxn id="57" idx="2"/>
                  <a:endCxn id="53" idx="2"/>
                </p:cNvCxnSpPr>
                <p:nvPr/>
              </p:nvCxnSpPr>
              <p:spPr>
                <a:xfrm>
                  <a:off x="3879405" y="3990418"/>
                  <a:ext cx="640189" cy="1379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FDD9F21-686F-C74B-9AB3-25E6FD0E280F}"/>
                  </a:ext>
                </a:extLst>
              </p:cNvPr>
              <p:cNvCxnSpPr>
                <a:cxnSpLocks/>
                <a:stCxn id="54" idx="0"/>
                <a:endCxn id="64" idx="0"/>
              </p:cNvCxnSpPr>
              <p:nvPr/>
            </p:nvCxnSpPr>
            <p:spPr>
              <a:xfrm>
                <a:off x="4079916" y="2919192"/>
                <a:ext cx="410259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DD03547-7134-6745-87B2-7BCAE38F03BE}"/>
                  </a:ext>
                </a:extLst>
              </p:cNvPr>
              <p:cNvCxnSpPr>
                <a:cxnSpLocks/>
                <a:stCxn id="64" idx="2"/>
                <a:endCxn id="54" idx="2"/>
              </p:cNvCxnSpPr>
              <p:nvPr/>
            </p:nvCxnSpPr>
            <p:spPr>
              <a:xfrm flipH="1">
                <a:off x="4079916" y="3819192"/>
                <a:ext cx="4102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8FA1241-9EEF-2346-9D4E-EB2D90F3139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46533" y="2919192"/>
                <a:ext cx="66765" cy="900000"/>
              </a:xfrm>
              <a:prstGeom prst="rect">
                <a:avLst/>
              </a:prstGeom>
              <a:solidFill>
                <a:srgbClr val="008F00">
                  <a:alpha val="50000"/>
                </a:srgbClr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943F625-C35E-B240-B221-237B7091057B}"/>
                  </a:ext>
                </a:extLst>
              </p:cNvPr>
              <p:cNvCxnSpPr>
                <a:cxnSpLocks/>
                <a:stCxn id="53" idx="0"/>
                <a:endCxn id="54" idx="0"/>
              </p:cNvCxnSpPr>
              <p:nvPr/>
            </p:nvCxnSpPr>
            <p:spPr>
              <a:xfrm>
                <a:off x="3925799" y="2686992"/>
                <a:ext cx="154117" cy="23220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C0032FB-1540-BE43-9115-F1AA0F28E6E0}"/>
                  </a:ext>
                </a:extLst>
              </p:cNvPr>
              <p:cNvCxnSpPr>
                <a:cxnSpLocks/>
                <a:stCxn id="53" idx="2"/>
                <a:endCxn id="54" idx="2"/>
              </p:cNvCxnSpPr>
              <p:nvPr/>
            </p:nvCxnSpPr>
            <p:spPr>
              <a:xfrm flipV="1">
                <a:off x="3925799" y="3819192"/>
                <a:ext cx="154117" cy="23220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1A5B47F-1981-B840-BBF8-B483AC22D1E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92416" y="2686992"/>
                <a:ext cx="66765" cy="1364400"/>
              </a:xfrm>
              <a:prstGeom prst="rect">
                <a:avLst/>
              </a:prstGeom>
              <a:solidFill>
                <a:srgbClr val="008F00"/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C426351-9CE3-1546-A24A-8628188ACE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3492" y="3745041"/>
              <a:ext cx="154118" cy="7200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60C7BBA0-630C-6945-8349-C75DA3E1DD38}"/>
              </a:ext>
            </a:extLst>
          </p:cNvPr>
          <p:cNvSpPr txBox="1"/>
          <p:nvPr/>
        </p:nvSpPr>
        <p:spPr>
          <a:xfrm>
            <a:off x="792163" y="2076957"/>
            <a:ext cx="271388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maps feature map to </a:t>
            </a:r>
          </a:p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fixed size prediction vector</a:t>
            </a:r>
          </a:p>
        </p:txBody>
      </p:sp>
      <p:sp>
        <p:nvSpPr>
          <p:cNvPr id="71" name="Down Arrow 70">
            <a:extLst>
              <a:ext uri="{FF2B5EF4-FFF2-40B4-BE49-F238E27FC236}">
                <a16:creationId xmlns:a16="http://schemas.microsoft.com/office/drawing/2014/main" id="{8B7FC6E6-5C53-1842-954D-72D06A2AF3C1}"/>
              </a:ext>
            </a:extLst>
          </p:cNvPr>
          <p:cNvSpPr/>
          <p:nvPr/>
        </p:nvSpPr>
        <p:spPr>
          <a:xfrm rot="16200000">
            <a:off x="873589" y="2674853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39153D3-167F-1F47-8094-F2FAA11B1E8D}"/>
              </a:ext>
            </a:extLst>
          </p:cNvPr>
          <p:cNvSpPr txBox="1"/>
          <p:nvPr/>
        </p:nvSpPr>
        <p:spPr>
          <a:xfrm>
            <a:off x="5116208" y="2066543"/>
            <a:ext cx="377827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maps feature map to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prediction map </a:t>
            </a:r>
          </a:p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of same size</a:t>
            </a:r>
          </a:p>
        </p:txBody>
      </p:sp>
      <p:sp>
        <p:nvSpPr>
          <p:cNvPr id="73" name="Down Arrow 72">
            <a:extLst>
              <a:ext uri="{FF2B5EF4-FFF2-40B4-BE49-F238E27FC236}">
                <a16:creationId xmlns:a16="http://schemas.microsoft.com/office/drawing/2014/main" id="{0809A79F-86F3-9443-9058-36BB1DDF022E}"/>
              </a:ext>
            </a:extLst>
          </p:cNvPr>
          <p:cNvSpPr/>
          <p:nvPr/>
        </p:nvSpPr>
        <p:spPr>
          <a:xfrm rot="16200000">
            <a:off x="5197774" y="2674853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4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4" grpId="0"/>
      <p:bldP spid="45" grpId="0"/>
      <p:bldP spid="46" grpId="0"/>
      <p:bldP spid="70" grpId="0"/>
      <p:bldP spid="71" grpId="0" animBg="1"/>
      <p:bldP spid="72" grpId="0"/>
      <p:bldP spid="7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5D0D9-FED6-8B46-AFB9-A85B07F0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Segmentation – Output size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FBE7E6-29DF-A740-9F12-A44447624203}"/>
              </a:ext>
            </a:extLst>
          </p:cNvPr>
          <p:cNvSpPr txBox="1"/>
          <p:nvPr/>
        </p:nvSpPr>
        <p:spPr>
          <a:xfrm>
            <a:off x="808363" y="1740753"/>
            <a:ext cx="240931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Classification </a:t>
            </a:r>
            <a:r>
              <a:rPr lang="en-US" b="1" dirty="0" err="1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ConvNets</a:t>
            </a:r>
            <a:endParaRPr lang="en-US" b="1" dirty="0">
              <a:solidFill>
                <a:srgbClr val="00A6D6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89967C-81E3-7F4B-A8F5-3726C8628220}"/>
              </a:ext>
            </a:extLst>
          </p:cNvPr>
          <p:cNvGrpSpPr/>
          <p:nvPr/>
        </p:nvGrpSpPr>
        <p:grpSpPr>
          <a:xfrm>
            <a:off x="828675" y="3294374"/>
            <a:ext cx="2415787" cy="1245433"/>
            <a:chOff x="3364882" y="2686992"/>
            <a:chExt cx="2646549" cy="13644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8A1436F-4C2E-D645-A113-28A1C89CD5BF}"/>
                </a:ext>
              </a:extLst>
            </p:cNvPr>
            <p:cNvGrpSpPr/>
            <p:nvPr/>
          </p:nvGrpSpPr>
          <p:grpSpPr>
            <a:xfrm>
              <a:off x="3364882" y="2686992"/>
              <a:ext cx="2646549" cy="1364400"/>
              <a:chOff x="3364882" y="2686992"/>
              <a:chExt cx="2646549" cy="13644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C7652B2-50C3-624A-B576-5D4327A81AC5}"/>
                  </a:ext>
                </a:extLst>
              </p:cNvPr>
              <p:cNvGrpSpPr/>
              <p:nvPr/>
            </p:nvGrpSpPr>
            <p:grpSpPr>
              <a:xfrm>
                <a:off x="3364882" y="2686992"/>
                <a:ext cx="2646549" cy="1364400"/>
                <a:chOff x="3838893" y="2336030"/>
                <a:chExt cx="3211718" cy="1655767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F1C0970-F399-7C47-B690-72CBDF50D53A}"/>
                    </a:ext>
                  </a:extLst>
                </p:cNvPr>
                <p:cNvSpPr/>
                <p:nvPr/>
              </p:nvSpPr>
              <p:spPr>
                <a:xfrm>
                  <a:off x="3838893" y="2337410"/>
                  <a:ext cx="81023" cy="165300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3F7EE31-B560-E746-AD71-B55C319C3F37}"/>
                    </a:ext>
                  </a:extLst>
                </p:cNvPr>
                <p:cNvSpPr/>
                <p:nvPr/>
              </p:nvSpPr>
              <p:spPr>
                <a:xfrm>
                  <a:off x="6969588" y="2508597"/>
                  <a:ext cx="81023" cy="1310634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E1D11454-DE1A-F047-85D2-1CB82799D23F}"/>
                    </a:ext>
                  </a:extLst>
                </p:cNvPr>
                <p:cNvCxnSpPr>
                  <a:cxnSpLocks/>
                  <a:stCxn id="40" idx="0"/>
                  <a:endCxn id="38" idx="0"/>
                </p:cNvCxnSpPr>
                <p:nvPr/>
              </p:nvCxnSpPr>
              <p:spPr>
                <a:xfrm>
                  <a:off x="5391521" y="2705192"/>
                  <a:ext cx="50548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0CD4C4E4-C67C-E74F-AB1C-D1DF3E2B1B31}"/>
                    </a:ext>
                  </a:extLst>
                </p:cNvPr>
                <p:cNvCxnSpPr>
                  <a:cxnSpLocks/>
                  <a:stCxn id="38" idx="0"/>
                  <a:endCxn id="33" idx="0"/>
                </p:cNvCxnSpPr>
                <p:nvPr/>
              </p:nvCxnSpPr>
              <p:spPr>
                <a:xfrm flipV="1">
                  <a:off x="5897001" y="2508597"/>
                  <a:ext cx="1113099" cy="196595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3BDB1EC5-1562-1448-9DD6-B4B1BCD6C0D0}"/>
                    </a:ext>
                  </a:extLst>
                </p:cNvPr>
                <p:cNvCxnSpPr>
                  <a:cxnSpLocks/>
                  <a:stCxn id="38" idx="2"/>
                  <a:endCxn id="40" idx="2"/>
                </p:cNvCxnSpPr>
                <p:nvPr/>
              </p:nvCxnSpPr>
              <p:spPr>
                <a:xfrm flipH="1">
                  <a:off x="5391521" y="3622635"/>
                  <a:ext cx="50548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7E9AA24E-BAFD-1E44-BBC8-F173884A8706}"/>
                    </a:ext>
                  </a:extLst>
                </p:cNvPr>
                <p:cNvCxnSpPr>
                  <a:cxnSpLocks/>
                  <a:stCxn id="33" idx="2"/>
                  <a:endCxn id="38" idx="2"/>
                </p:cNvCxnSpPr>
                <p:nvPr/>
              </p:nvCxnSpPr>
              <p:spPr>
                <a:xfrm flipH="1" flipV="1">
                  <a:off x="5897001" y="3622635"/>
                  <a:ext cx="1113099" cy="19659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52DDC6F-F573-5846-92F7-F69FC9325032}"/>
                    </a:ext>
                  </a:extLst>
                </p:cNvPr>
                <p:cNvSpPr/>
                <p:nvPr/>
              </p:nvSpPr>
              <p:spPr>
                <a:xfrm>
                  <a:off x="5856489" y="2705192"/>
                  <a:ext cx="81023" cy="917444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691CCC54-9968-374D-B5DD-113F4166324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163980" y="2617816"/>
                  <a:ext cx="81023" cy="1092195"/>
                </a:xfrm>
                <a:prstGeom prst="rect">
                  <a:avLst/>
                </a:prstGeom>
                <a:solidFill>
                  <a:srgbClr val="008F00"/>
                </a:solidFill>
                <a:ln>
                  <a:solidFill>
                    <a:srgbClr val="008F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6722906-C863-4940-9D83-40B45AD24DF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351010" y="2705192"/>
                  <a:ext cx="81023" cy="917444"/>
                </a:xfrm>
                <a:prstGeom prst="rect">
                  <a:avLst/>
                </a:prstGeom>
                <a:solidFill>
                  <a:srgbClr val="008F00">
                    <a:alpha val="50000"/>
                  </a:srgbClr>
                </a:solidFill>
                <a:ln>
                  <a:solidFill>
                    <a:srgbClr val="008F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A4B7967D-47FC-3346-B20A-7382A9F0836B}"/>
                    </a:ext>
                  </a:extLst>
                </p:cNvPr>
                <p:cNvCxnSpPr>
                  <a:cxnSpLocks/>
                  <a:stCxn id="39" idx="0"/>
                  <a:endCxn id="40" idx="0"/>
                </p:cNvCxnSpPr>
                <p:nvPr/>
              </p:nvCxnSpPr>
              <p:spPr>
                <a:xfrm>
                  <a:off x="5204492" y="2617816"/>
                  <a:ext cx="187030" cy="87376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3389750B-95A0-3645-B0E0-24CA6D4BA7DB}"/>
                    </a:ext>
                  </a:extLst>
                </p:cNvPr>
                <p:cNvCxnSpPr>
                  <a:cxnSpLocks/>
                  <a:stCxn id="32" idx="0"/>
                  <a:endCxn id="28" idx="0"/>
                </p:cNvCxnSpPr>
                <p:nvPr/>
              </p:nvCxnSpPr>
              <p:spPr>
                <a:xfrm flipV="1">
                  <a:off x="3879405" y="2336030"/>
                  <a:ext cx="640189" cy="138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53CCC1C9-E317-B848-A6C2-DD2B1E83844E}"/>
                    </a:ext>
                  </a:extLst>
                </p:cNvPr>
                <p:cNvCxnSpPr>
                  <a:cxnSpLocks/>
                  <a:stCxn id="32" idx="2"/>
                  <a:endCxn id="28" idx="2"/>
                </p:cNvCxnSpPr>
                <p:nvPr/>
              </p:nvCxnSpPr>
              <p:spPr>
                <a:xfrm>
                  <a:off x="3879405" y="3990418"/>
                  <a:ext cx="640189" cy="1379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1DECBA0-9600-A847-99B8-27B1B516F05C}"/>
                  </a:ext>
                </a:extLst>
              </p:cNvPr>
              <p:cNvCxnSpPr>
                <a:cxnSpLocks/>
                <a:stCxn id="29" idx="0"/>
                <a:endCxn id="39" idx="0"/>
              </p:cNvCxnSpPr>
              <p:nvPr/>
            </p:nvCxnSpPr>
            <p:spPr>
              <a:xfrm>
                <a:off x="4079916" y="2919192"/>
                <a:ext cx="410259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9AF4A6C-3ADE-9643-BAA3-C2F49603A02F}"/>
                  </a:ext>
                </a:extLst>
              </p:cNvPr>
              <p:cNvCxnSpPr>
                <a:cxnSpLocks/>
                <a:stCxn id="39" idx="2"/>
                <a:endCxn id="29" idx="2"/>
              </p:cNvCxnSpPr>
              <p:nvPr/>
            </p:nvCxnSpPr>
            <p:spPr>
              <a:xfrm flipH="1">
                <a:off x="4079916" y="3819192"/>
                <a:ext cx="4102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9FC858F-4EA8-654E-8CB7-1E8C303F26C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46533" y="2919192"/>
                <a:ext cx="66765" cy="900000"/>
              </a:xfrm>
              <a:prstGeom prst="rect">
                <a:avLst/>
              </a:prstGeom>
              <a:solidFill>
                <a:srgbClr val="008F00">
                  <a:alpha val="50000"/>
                </a:srgbClr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2439F9A-6540-0041-9D3F-C9A58A60A666}"/>
                  </a:ext>
                </a:extLst>
              </p:cNvPr>
              <p:cNvCxnSpPr>
                <a:cxnSpLocks/>
                <a:stCxn id="28" idx="0"/>
                <a:endCxn id="29" idx="0"/>
              </p:cNvCxnSpPr>
              <p:nvPr/>
            </p:nvCxnSpPr>
            <p:spPr>
              <a:xfrm>
                <a:off x="3925799" y="2686992"/>
                <a:ext cx="154117" cy="23220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ACE3CE2-287A-D543-9836-AD784FF2F03E}"/>
                  </a:ext>
                </a:extLst>
              </p:cNvPr>
              <p:cNvCxnSpPr>
                <a:cxnSpLocks/>
                <a:stCxn id="28" idx="2"/>
                <a:endCxn id="29" idx="2"/>
              </p:cNvCxnSpPr>
              <p:nvPr/>
            </p:nvCxnSpPr>
            <p:spPr>
              <a:xfrm flipV="1">
                <a:off x="3925799" y="3819192"/>
                <a:ext cx="154117" cy="23220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92CB423-7808-5348-AAFF-ED12D46C943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92416" y="2686992"/>
                <a:ext cx="66765" cy="1364400"/>
              </a:xfrm>
              <a:prstGeom prst="rect">
                <a:avLst/>
              </a:prstGeom>
              <a:solidFill>
                <a:srgbClr val="008F00"/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9932ED-8DB3-404F-A788-FF436211A8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3492" y="3745041"/>
              <a:ext cx="154118" cy="7200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7578C3A-6F2E-084C-9954-EFF0401E1B9E}"/>
              </a:ext>
            </a:extLst>
          </p:cNvPr>
          <p:cNvSpPr txBox="1"/>
          <p:nvPr/>
        </p:nvSpPr>
        <p:spPr>
          <a:xfrm>
            <a:off x="5098733" y="1740753"/>
            <a:ext cx="243816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Segmentation </a:t>
            </a:r>
            <a:r>
              <a:rPr lang="en-US" b="1" dirty="0" err="1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ConvNets</a:t>
            </a:r>
            <a:endParaRPr lang="en-US" b="1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467586-65CD-674C-958D-55790319AC17}"/>
              </a:ext>
            </a:extLst>
          </p:cNvPr>
          <p:cNvSpPr txBox="1"/>
          <p:nvPr/>
        </p:nvSpPr>
        <p:spPr>
          <a:xfrm>
            <a:off x="1340683" y="2718188"/>
            <a:ext cx="21736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fully-connected layer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12B220-9DA9-2748-86FE-7E43E6FB4E3F}"/>
              </a:ext>
            </a:extLst>
          </p:cNvPr>
          <p:cNvSpPr txBox="1"/>
          <p:nvPr/>
        </p:nvSpPr>
        <p:spPr>
          <a:xfrm>
            <a:off x="5591657" y="2711208"/>
            <a:ext cx="33342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8F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convolutional layer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 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1 x 1 kernel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F7F3DE2-66E0-0D43-9997-AA4F2DBF0CFF}"/>
              </a:ext>
            </a:extLst>
          </p:cNvPr>
          <p:cNvGrpSpPr/>
          <p:nvPr/>
        </p:nvGrpSpPr>
        <p:grpSpPr>
          <a:xfrm>
            <a:off x="5353994" y="3292475"/>
            <a:ext cx="2415787" cy="1245433"/>
            <a:chOff x="3364882" y="2686992"/>
            <a:chExt cx="2646549" cy="136440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32284A8-6748-104B-9B03-08767C13C0E9}"/>
                </a:ext>
              </a:extLst>
            </p:cNvPr>
            <p:cNvGrpSpPr/>
            <p:nvPr/>
          </p:nvGrpSpPr>
          <p:grpSpPr>
            <a:xfrm>
              <a:off x="3364882" y="2686992"/>
              <a:ext cx="2646549" cy="1364400"/>
              <a:chOff x="3364882" y="2686992"/>
              <a:chExt cx="2646549" cy="1364400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232FF96F-6B45-6740-BBC2-345DDE6CCC49}"/>
                  </a:ext>
                </a:extLst>
              </p:cNvPr>
              <p:cNvGrpSpPr/>
              <p:nvPr/>
            </p:nvGrpSpPr>
            <p:grpSpPr>
              <a:xfrm>
                <a:off x="3364882" y="2686992"/>
                <a:ext cx="2646549" cy="1364400"/>
                <a:chOff x="3838893" y="2336030"/>
                <a:chExt cx="3211718" cy="1655767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587C8CE-77A7-CF4D-8741-454E2D3AD46A}"/>
                    </a:ext>
                  </a:extLst>
                </p:cNvPr>
                <p:cNvSpPr/>
                <p:nvPr/>
              </p:nvSpPr>
              <p:spPr>
                <a:xfrm>
                  <a:off x="3838893" y="2337410"/>
                  <a:ext cx="81023" cy="165300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E2C04BE-C9DF-FF4A-A8FF-879ED7604584}"/>
                    </a:ext>
                  </a:extLst>
                </p:cNvPr>
                <p:cNvSpPr/>
                <p:nvPr/>
              </p:nvSpPr>
              <p:spPr>
                <a:xfrm>
                  <a:off x="6969588" y="2703706"/>
                  <a:ext cx="81023" cy="91893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84C579E0-6120-B449-89F2-C1534715A9D4}"/>
                    </a:ext>
                  </a:extLst>
                </p:cNvPr>
                <p:cNvCxnSpPr>
                  <a:cxnSpLocks/>
                  <a:stCxn id="65" idx="0"/>
                  <a:endCxn id="63" idx="0"/>
                </p:cNvCxnSpPr>
                <p:nvPr/>
              </p:nvCxnSpPr>
              <p:spPr>
                <a:xfrm>
                  <a:off x="5391522" y="2705192"/>
                  <a:ext cx="505478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3648B29C-53A0-E44F-9751-1EC67EB4657F}"/>
                    </a:ext>
                  </a:extLst>
                </p:cNvPr>
                <p:cNvCxnSpPr>
                  <a:cxnSpLocks/>
                  <a:stCxn id="63" idx="0"/>
                  <a:endCxn id="58" idx="0"/>
                </p:cNvCxnSpPr>
                <p:nvPr/>
              </p:nvCxnSpPr>
              <p:spPr>
                <a:xfrm flipV="1">
                  <a:off x="5897000" y="2703706"/>
                  <a:ext cx="1113099" cy="1486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2A0D64CB-184B-C848-900E-90A7C07445F7}"/>
                    </a:ext>
                  </a:extLst>
                </p:cNvPr>
                <p:cNvCxnSpPr>
                  <a:cxnSpLocks/>
                  <a:stCxn id="63" idx="2"/>
                  <a:endCxn id="65" idx="2"/>
                </p:cNvCxnSpPr>
                <p:nvPr/>
              </p:nvCxnSpPr>
              <p:spPr>
                <a:xfrm flipH="1">
                  <a:off x="5391522" y="3622636"/>
                  <a:ext cx="50547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09716BD6-D4AD-5C47-A6B0-DE5A84547428}"/>
                    </a:ext>
                  </a:extLst>
                </p:cNvPr>
                <p:cNvCxnSpPr>
                  <a:cxnSpLocks/>
                  <a:stCxn id="58" idx="2"/>
                  <a:endCxn id="63" idx="2"/>
                </p:cNvCxnSpPr>
                <p:nvPr/>
              </p:nvCxnSpPr>
              <p:spPr>
                <a:xfrm flipH="1">
                  <a:off x="5897000" y="3622636"/>
                  <a:ext cx="111309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EAF82759-112B-8D4F-B935-1961670BB40D}"/>
                    </a:ext>
                  </a:extLst>
                </p:cNvPr>
                <p:cNvSpPr/>
                <p:nvPr/>
              </p:nvSpPr>
              <p:spPr>
                <a:xfrm>
                  <a:off x="5856488" y="2705192"/>
                  <a:ext cx="81023" cy="917444"/>
                </a:xfrm>
                <a:prstGeom prst="rect">
                  <a:avLst/>
                </a:prstGeom>
                <a:solidFill>
                  <a:srgbClr val="008F00"/>
                </a:solidFill>
                <a:ln>
                  <a:solidFill>
                    <a:srgbClr val="008F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AED4276A-0356-E14A-B109-3217017D404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163980" y="2617816"/>
                  <a:ext cx="81023" cy="1092195"/>
                </a:xfrm>
                <a:prstGeom prst="rect">
                  <a:avLst/>
                </a:prstGeom>
                <a:solidFill>
                  <a:srgbClr val="008F00"/>
                </a:solidFill>
                <a:ln>
                  <a:solidFill>
                    <a:srgbClr val="008F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A58E829-68EF-C945-ABB7-97513781645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351010" y="2705192"/>
                  <a:ext cx="81023" cy="917444"/>
                </a:xfrm>
                <a:prstGeom prst="rect">
                  <a:avLst/>
                </a:prstGeom>
                <a:solidFill>
                  <a:srgbClr val="008F00">
                    <a:alpha val="50000"/>
                  </a:srgbClr>
                </a:solidFill>
                <a:ln>
                  <a:solidFill>
                    <a:srgbClr val="008F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9F938DF9-DD02-2846-8B06-C5DB31DBAC26}"/>
                    </a:ext>
                  </a:extLst>
                </p:cNvPr>
                <p:cNvCxnSpPr>
                  <a:cxnSpLocks/>
                  <a:stCxn id="64" idx="0"/>
                  <a:endCxn id="65" idx="0"/>
                </p:cNvCxnSpPr>
                <p:nvPr/>
              </p:nvCxnSpPr>
              <p:spPr>
                <a:xfrm>
                  <a:off x="5204492" y="2617816"/>
                  <a:ext cx="187030" cy="87376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C60DF521-1E59-A14C-9419-69E4ADF6F854}"/>
                    </a:ext>
                  </a:extLst>
                </p:cNvPr>
                <p:cNvCxnSpPr>
                  <a:cxnSpLocks/>
                  <a:stCxn id="57" idx="0"/>
                  <a:endCxn id="53" idx="0"/>
                </p:cNvCxnSpPr>
                <p:nvPr/>
              </p:nvCxnSpPr>
              <p:spPr>
                <a:xfrm flipV="1">
                  <a:off x="3879405" y="2336030"/>
                  <a:ext cx="640189" cy="138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867E6086-8326-4F46-9BB8-4BEB01AE2C86}"/>
                    </a:ext>
                  </a:extLst>
                </p:cNvPr>
                <p:cNvCxnSpPr>
                  <a:cxnSpLocks/>
                  <a:stCxn id="57" idx="2"/>
                  <a:endCxn id="53" idx="2"/>
                </p:cNvCxnSpPr>
                <p:nvPr/>
              </p:nvCxnSpPr>
              <p:spPr>
                <a:xfrm>
                  <a:off x="3879405" y="3990418"/>
                  <a:ext cx="640189" cy="1379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FDD9F21-686F-C74B-9AB3-25E6FD0E280F}"/>
                  </a:ext>
                </a:extLst>
              </p:cNvPr>
              <p:cNvCxnSpPr>
                <a:cxnSpLocks/>
                <a:stCxn id="54" idx="0"/>
                <a:endCxn id="64" idx="0"/>
              </p:cNvCxnSpPr>
              <p:nvPr/>
            </p:nvCxnSpPr>
            <p:spPr>
              <a:xfrm>
                <a:off x="4079916" y="2919192"/>
                <a:ext cx="410259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DD03547-7134-6745-87B2-7BCAE38F03BE}"/>
                  </a:ext>
                </a:extLst>
              </p:cNvPr>
              <p:cNvCxnSpPr>
                <a:cxnSpLocks/>
                <a:stCxn id="64" idx="2"/>
                <a:endCxn id="54" idx="2"/>
              </p:cNvCxnSpPr>
              <p:nvPr/>
            </p:nvCxnSpPr>
            <p:spPr>
              <a:xfrm flipH="1">
                <a:off x="4079916" y="3819192"/>
                <a:ext cx="4102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8FA1241-9EEF-2346-9D4E-EB2D90F3139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46533" y="2919192"/>
                <a:ext cx="66765" cy="900000"/>
              </a:xfrm>
              <a:prstGeom prst="rect">
                <a:avLst/>
              </a:prstGeom>
              <a:solidFill>
                <a:srgbClr val="008F00">
                  <a:alpha val="50000"/>
                </a:srgbClr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943F625-C35E-B240-B221-237B7091057B}"/>
                  </a:ext>
                </a:extLst>
              </p:cNvPr>
              <p:cNvCxnSpPr>
                <a:cxnSpLocks/>
                <a:stCxn id="53" idx="0"/>
                <a:endCxn id="54" idx="0"/>
              </p:cNvCxnSpPr>
              <p:nvPr/>
            </p:nvCxnSpPr>
            <p:spPr>
              <a:xfrm>
                <a:off x="3925799" y="2686992"/>
                <a:ext cx="154117" cy="23220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C0032FB-1540-BE43-9115-F1AA0F28E6E0}"/>
                  </a:ext>
                </a:extLst>
              </p:cNvPr>
              <p:cNvCxnSpPr>
                <a:cxnSpLocks/>
                <a:stCxn id="53" idx="2"/>
                <a:endCxn id="54" idx="2"/>
              </p:cNvCxnSpPr>
              <p:nvPr/>
            </p:nvCxnSpPr>
            <p:spPr>
              <a:xfrm flipV="1">
                <a:off x="3925799" y="3819192"/>
                <a:ext cx="154117" cy="23220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1A5B47F-1981-B840-BBF8-B483AC22D1E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92416" y="2686992"/>
                <a:ext cx="66765" cy="1364400"/>
              </a:xfrm>
              <a:prstGeom prst="rect">
                <a:avLst/>
              </a:prstGeom>
              <a:solidFill>
                <a:srgbClr val="008F00"/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C426351-9CE3-1546-A24A-8628188ACE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3492" y="3745041"/>
              <a:ext cx="154118" cy="7200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60C7BBA0-630C-6945-8349-C75DA3E1DD38}"/>
              </a:ext>
            </a:extLst>
          </p:cNvPr>
          <p:cNvSpPr txBox="1"/>
          <p:nvPr/>
        </p:nvSpPr>
        <p:spPr>
          <a:xfrm>
            <a:off x="792163" y="2076957"/>
            <a:ext cx="271388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maps feature map to </a:t>
            </a:r>
          </a:p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fixed size prediction vector</a:t>
            </a:r>
          </a:p>
        </p:txBody>
      </p:sp>
      <p:sp>
        <p:nvSpPr>
          <p:cNvPr id="71" name="Down Arrow 70">
            <a:extLst>
              <a:ext uri="{FF2B5EF4-FFF2-40B4-BE49-F238E27FC236}">
                <a16:creationId xmlns:a16="http://schemas.microsoft.com/office/drawing/2014/main" id="{8B7FC6E6-5C53-1842-954D-72D06A2AF3C1}"/>
              </a:ext>
            </a:extLst>
          </p:cNvPr>
          <p:cNvSpPr/>
          <p:nvPr/>
        </p:nvSpPr>
        <p:spPr>
          <a:xfrm rot="16200000">
            <a:off x="873589" y="2674853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39153D3-167F-1F47-8094-F2FAA11B1E8D}"/>
              </a:ext>
            </a:extLst>
          </p:cNvPr>
          <p:cNvSpPr txBox="1"/>
          <p:nvPr/>
        </p:nvSpPr>
        <p:spPr>
          <a:xfrm>
            <a:off x="5116208" y="2066543"/>
            <a:ext cx="377827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maps feature map to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prediction map </a:t>
            </a:r>
          </a:p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of same size</a:t>
            </a:r>
          </a:p>
        </p:txBody>
      </p:sp>
      <p:sp>
        <p:nvSpPr>
          <p:cNvPr id="73" name="Down Arrow 72">
            <a:extLst>
              <a:ext uri="{FF2B5EF4-FFF2-40B4-BE49-F238E27FC236}">
                <a16:creationId xmlns:a16="http://schemas.microsoft.com/office/drawing/2014/main" id="{0809A79F-86F3-9443-9058-36BB1DDF022E}"/>
              </a:ext>
            </a:extLst>
          </p:cNvPr>
          <p:cNvSpPr/>
          <p:nvPr/>
        </p:nvSpPr>
        <p:spPr>
          <a:xfrm rot="16200000">
            <a:off x="5197774" y="2674853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A39E35B-1BE5-2E43-B346-FD0AE703E09D}"/>
              </a:ext>
            </a:extLst>
          </p:cNvPr>
          <p:cNvSpPr/>
          <p:nvPr/>
        </p:nvSpPr>
        <p:spPr>
          <a:xfrm>
            <a:off x="5030383" y="3110016"/>
            <a:ext cx="1647801" cy="160779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0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4" grpId="0"/>
      <p:bldP spid="45" grpId="0"/>
      <p:bldP spid="46" grpId="0"/>
      <p:bldP spid="70" grpId="0"/>
      <p:bldP spid="71" grpId="0" animBg="1"/>
      <p:bldP spid="72" grpId="0"/>
      <p:bldP spid="73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5D0D9-FED6-8B46-AFB9-A85B07F0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Segmentation – </a:t>
            </a:r>
            <a:r>
              <a:rPr lang="en-US" dirty="0" err="1"/>
              <a:t>Upsampling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0005BF-9BCD-EC4A-ACD5-9A02B58F3398}"/>
              </a:ext>
            </a:extLst>
          </p:cNvPr>
          <p:cNvSpPr txBox="1"/>
          <p:nvPr/>
        </p:nvSpPr>
        <p:spPr>
          <a:xfrm>
            <a:off x="2766441" y="1630648"/>
            <a:ext cx="61555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input </a:t>
            </a:r>
          </a:p>
          <a:p>
            <a:pPr algn="ctr"/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space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C9DC05B-2DBE-8043-B532-7E7F1157E2FA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>
          <a:xfrm flipV="1">
            <a:off x="3381994" y="1895058"/>
            <a:ext cx="1962336" cy="1258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447BF6B-E126-AF43-A2F9-FEF520440BFE}"/>
              </a:ext>
            </a:extLst>
          </p:cNvPr>
          <p:cNvSpPr txBox="1"/>
          <p:nvPr/>
        </p:nvSpPr>
        <p:spPr>
          <a:xfrm>
            <a:off x="5344330" y="1618059"/>
            <a:ext cx="77585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feature </a:t>
            </a:r>
          </a:p>
          <a:p>
            <a:pPr algn="ctr"/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space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316D257-92C6-D349-8AE9-30E22461D649}"/>
              </a:ext>
            </a:extLst>
          </p:cNvPr>
          <p:cNvSpPr txBox="1"/>
          <p:nvPr/>
        </p:nvSpPr>
        <p:spPr>
          <a:xfrm>
            <a:off x="3428068" y="1398930"/>
            <a:ext cx="185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008F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downsampling</a:t>
            </a:r>
            <a:endParaRPr lang="en-US" b="1" i="1" dirty="0">
              <a:solidFill>
                <a:srgbClr val="008F00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78E47B0-BB9B-4D45-BBCB-1A5D68A98BBC}"/>
              </a:ext>
            </a:extLst>
          </p:cNvPr>
          <p:cNvGrpSpPr>
            <a:grpSpLocks noChangeAspect="1"/>
          </p:cNvGrpSpPr>
          <p:nvPr/>
        </p:nvGrpSpPr>
        <p:grpSpPr>
          <a:xfrm>
            <a:off x="2806700" y="2247755"/>
            <a:ext cx="3172862" cy="1635735"/>
            <a:chOff x="3364882" y="2686992"/>
            <a:chExt cx="2646549" cy="1364400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6DBB1F57-0DD5-684B-8A1A-0E5A4E72AB16}"/>
                </a:ext>
              </a:extLst>
            </p:cNvPr>
            <p:cNvGrpSpPr/>
            <p:nvPr/>
          </p:nvGrpSpPr>
          <p:grpSpPr>
            <a:xfrm>
              <a:off x="3364882" y="2686992"/>
              <a:ext cx="2646549" cy="1364400"/>
              <a:chOff x="3364882" y="2686992"/>
              <a:chExt cx="2646549" cy="1364400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B79263D-DB73-A84F-86E3-6B8391578D81}"/>
                  </a:ext>
                </a:extLst>
              </p:cNvPr>
              <p:cNvGrpSpPr/>
              <p:nvPr/>
            </p:nvGrpSpPr>
            <p:grpSpPr>
              <a:xfrm>
                <a:off x="3364882" y="2686992"/>
                <a:ext cx="2646549" cy="1364400"/>
                <a:chOff x="3838893" y="2336030"/>
                <a:chExt cx="3211718" cy="1655767"/>
              </a:xfrm>
            </p:grpSpPr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E015950C-76B4-434F-B336-6D5CEB7DC691}"/>
                    </a:ext>
                  </a:extLst>
                </p:cNvPr>
                <p:cNvSpPr/>
                <p:nvPr/>
              </p:nvSpPr>
              <p:spPr>
                <a:xfrm>
                  <a:off x="3838893" y="2337410"/>
                  <a:ext cx="81023" cy="165300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66F8BCE9-AD30-DA4E-9E96-F8AC8A407581}"/>
                    </a:ext>
                  </a:extLst>
                </p:cNvPr>
                <p:cNvSpPr/>
                <p:nvPr/>
              </p:nvSpPr>
              <p:spPr>
                <a:xfrm>
                  <a:off x="6969588" y="2508597"/>
                  <a:ext cx="81023" cy="1310634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CA4966F0-05D7-2244-B9F3-4D7B3404723C}"/>
                    </a:ext>
                  </a:extLst>
                </p:cNvPr>
                <p:cNvCxnSpPr>
                  <a:cxnSpLocks/>
                  <a:stCxn id="129" idx="0"/>
                  <a:endCxn id="127" idx="0"/>
                </p:cNvCxnSpPr>
                <p:nvPr/>
              </p:nvCxnSpPr>
              <p:spPr>
                <a:xfrm>
                  <a:off x="5391521" y="2705192"/>
                  <a:ext cx="50548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0D9DA57B-7F2C-7E4F-A21D-EBF15A262ABF}"/>
                    </a:ext>
                  </a:extLst>
                </p:cNvPr>
                <p:cNvCxnSpPr>
                  <a:cxnSpLocks/>
                  <a:stCxn id="127" idx="0"/>
                  <a:endCxn id="122" idx="0"/>
                </p:cNvCxnSpPr>
                <p:nvPr/>
              </p:nvCxnSpPr>
              <p:spPr>
                <a:xfrm flipV="1">
                  <a:off x="5897001" y="2508597"/>
                  <a:ext cx="1113099" cy="196595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3FC28C65-39D2-CD42-A377-29F34549DA75}"/>
                    </a:ext>
                  </a:extLst>
                </p:cNvPr>
                <p:cNvCxnSpPr>
                  <a:cxnSpLocks/>
                  <a:stCxn id="127" idx="2"/>
                  <a:endCxn id="129" idx="2"/>
                </p:cNvCxnSpPr>
                <p:nvPr/>
              </p:nvCxnSpPr>
              <p:spPr>
                <a:xfrm flipH="1">
                  <a:off x="5391521" y="3622635"/>
                  <a:ext cx="50548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C81B3379-A07A-F342-AE29-B3E3FF4CD44F}"/>
                    </a:ext>
                  </a:extLst>
                </p:cNvPr>
                <p:cNvCxnSpPr>
                  <a:cxnSpLocks/>
                  <a:stCxn id="122" idx="2"/>
                  <a:endCxn id="127" idx="2"/>
                </p:cNvCxnSpPr>
                <p:nvPr/>
              </p:nvCxnSpPr>
              <p:spPr>
                <a:xfrm flipH="1" flipV="1">
                  <a:off x="5897001" y="3622635"/>
                  <a:ext cx="1113099" cy="19659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80DD3113-9249-B745-8AAD-D058F1DA7EF4}"/>
                    </a:ext>
                  </a:extLst>
                </p:cNvPr>
                <p:cNvSpPr/>
                <p:nvPr/>
              </p:nvSpPr>
              <p:spPr>
                <a:xfrm>
                  <a:off x="5856489" y="2705192"/>
                  <a:ext cx="81023" cy="917444"/>
                </a:xfrm>
                <a:prstGeom prst="rect">
                  <a:avLst/>
                </a:prstGeom>
                <a:solidFill>
                  <a:srgbClr val="008F00"/>
                </a:solidFill>
                <a:ln>
                  <a:solidFill>
                    <a:srgbClr val="008F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4ED03F78-C523-2844-824F-C52F94987F9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163980" y="2617816"/>
                  <a:ext cx="81023" cy="1092195"/>
                </a:xfrm>
                <a:prstGeom prst="rect">
                  <a:avLst/>
                </a:prstGeom>
                <a:solidFill>
                  <a:srgbClr val="008F00"/>
                </a:solidFill>
                <a:ln>
                  <a:solidFill>
                    <a:srgbClr val="008F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77766325-99CC-774E-BDBD-91E470FB611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351010" y="2705192"/>
                  <a:ext cx="81023" cy="917444"/>
                </a:xfrm>
                <a:prstGeom prst="rect">
                  <a:avLst/>
                </a:prstGeom>
                <a:solidFill>
                  <a:srgbClr val="008F00">
                    <a:alpha val="50000"/>
                  </a:srgbClr>
                </a:solidFill>
                <a:ln>
                  <a:solidFill>
                    <a:srgbClr val="008F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9575A0DF-AB11-934F-A387-90F093E623C5}"/>
                    </a:ext>
                  </a:extLst>
                </p:cNvPr>
                <p:cNvCxnSpPr>
                  <a:cxnSpLocks/>
                  <a:stCxn id="128" idx="0"/>
                  <a:endCxn id="129" idx="0"/>
                </p:cNvCxnSpPr>
                <p:nvPr/>
              </p:nvCxnSpPr>
              <p:spPr>
                <a:xfrm>
                  <a:off x="5204492" y="2617816"/>
                  <a:ext cx="187030" cy="87376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6FE3AE7D-D7D1-8B40-9865-368061C29001}"/>
                    </a:ext>
                  </a:extLst>
                </p:cNvPr>
                <p:cNvCxnSpPr>
                  <a:cxnSpLocks/>
                  <a:stCxn id="121" idx="0"/>
                  <a:endCxn id="120" idx="0"/>
                </p:cNvCxnSpPr>
                <p:nvPr/>
              </p:nvCxnSpPr>
              <p:spPr>
                <a:xfrm flipV="1">
                  <a:off x="3879405" y="2336030"/>
                  <a:ext cx="640189" cy="138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C67EB442-2DC1-C54B-A7A3-A58ACDEEB073}"/>
                    </a:ext>
                  </a:extLst>
                </p:cNvPr>
                <p:cNvCxnSpPr>
                  <a:cxnSpLocks/>
                  <a:stCxn id="121" idx="2"/>
                  <a:endCxn id="120" idx="2"/>
                </p:cNvCxnSpPr>
                <p:nvPr/>
              </p:nvCxnSpPr>
              <p:spPr>
                <a:xfrm>
                  <a:off x="3879405" y="3990418"/>
                  <a:ext cx="640189" cy="1379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231AAC26-0877-484D-8B9B-E94312FB15DB}"/>
                  </a:ext>
                </a:extLst>
              </p:cNvPr>
              <p:cNvCxnSpPr>
                <a:cxnSpLocks/>
                <a:stCxn id="117" idx="0"/>
                <a:endCxn id="128" idx="0"/>
              </p:cNvCxnSpPr>
              <p:nvPr/>
            </p:nvCxnSpPr>
            <p:spPr>
              <a:xfrm>
                <a:off x="4079916" y="2919192"/>
                <a:ext cx="410259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05FCD31B-D38D-0547-959F-452E07DA8738}"/>
                  </a:ext>
                </a:extLst>
              </p:cNvPr>
              <p:cNvCxnSpPr>
                <a:cxnSpLocks/>
                <a:stCxn id="128" idx="2"/>
                <a:endCxn id="117" idx="2"/>
              </p:cNvCxnSpPr>
              <p:nvPr/>
            </p:nvCxnSpPr>
            <p:spPr>
              <a:xfrm flipH="1">
                <a:off x="4079916" y="3819192"/>
                <a:ext cx="4102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5CAED1D3-4BB4-2348-9E23-DFBFCD87BF4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46533" y="2919192"/>
                <a:ext cx="66765" cy="900000"/>
              </a:xfrm>
              <a:prstGeom prst="rect">
                <a:avLst/>
              </a:prstGeom>
              <a:solidFill>
                <a:srgbClr val="008F00">
                  <a:alpha val="50000"/>
                </a:srgbClr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66F8B377-3570-1D4E-AF70-1A56E4866307}"/>
                  </a:ext>
                </a:extLst>
              </p:cNvPr>
              <p:cNvCxnSpPr>
                <a:cxnSpLocks/>
                <a:stCxn id="120" idx="0"/>
                <a:endCxn id="117" idx="0"/>
              </p:cNvCxnSpPr>
              <p:nvPr/>
            </p:nvCxnSpPr>
            <p:spPr>
              <a:xfrm>
                <a:off x="3925799" y="2686992"/>
                <a:ext cx="154117" cy="23220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12E95C90-F090-464D-B550-2BEFED169663}"/>
                  </a:ext>
                </a:extLst>
              </p:cNvPr>
              <p:cNvCxnSpPr>
                <a:cxnSpLocks/>
                <a:stCxn id="120" idx="2"/>
                <a:endCxn id="117" idx="2"/>
              </p:cNvCxnSpPr>
              <p:nvPr/>
            </p:nvCxnSpPr>
            <p:spPr>
              <a:xfrm flipV="1">
                <a:off x="3925799" y="3819192"/>
                <a:ext cx="154117" cy="23220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49D96D1-B43C-FF49-B9C9-5F77E018C65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92416" y="2686992"/>
                <a:ext cx="66765" cy="1364400"/>
              </a:xfrm>
              <a:prstGeom prst="rect">
                <a:avLst/>
              </a:prstGeom>
              <a:solidFill>
                <a:srgbClr val="008F00"/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BC56F1-F15A-B54E-9717-34CC1874BB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3492" y="3745041"/>
              <a:ext cx="154118" cy="7200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A2624680-4F7C-E645-A9E1-287B8082B5AA}"/>
              </a:ext>
            </a:extLst>
          </p:cNvPr>
          <p:cNvSpPr txBox="1"/>
          <p:nvPr/>
        </p:nvSpPr>
        <p:spPr>
          <a:xfrm>
            <a:off x="2854631" y="4095448"/>
            <a:ext cx="29189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discard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locality information and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decrease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resolution</a:t>
            </a:r>
          </a:p>
        </p:txBody>
      </p:sp>
    </p:spTree>
    <p:extLst>
      <p:ext uri="{BB962C8B-B14F-4D97-AF65-F5344CB8AC3E}">
        <p14:creationId xmlns:p14="http://schemas.microsoft.com/office/powerpoint/2010/main" val="297047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5D0D9-FED6-8B46-AFB9-A85B07F0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Segmentation – </a:t>
            </a:r>
            <a:r>
              <a:rPr lang="en-US" dirty="0" err="1"/>
              <a:t>Upsampling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0005BF-9BCD-EC4A-ACD5-9A02B58F3398}"/>
              </a:ext>
            </a:extLst>
          </p:cNvPr>
          <p:cNvSpPr txBox="1"/>
          <p:nvPr/>
        </p:nvSpPr>
        <p:spPr>
          <a:xfrm>
            <a:off x="1760598" y="1722089"/>
            <a:ext cx="61555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input </a:t>
            </a:r>
          </a:p>
          <a:p>
            <a:pPr algn="ctr"/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space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C9DC05B-2DBE-8043-B532-7E7F1157E2FA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>
          <a:xfrm flipV="1">
            <a:off x="2376151" y="1986499"/>
            <a:ext cx="1962336" cy="1258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447BF6B-E126-AF43-A2F9-FEF520440BFE}"/>
              </a:ext>
            </a:extLst>
          </p:cNvPr>
          <p:cNvSpPr txBox="1"/>
          <p:nvPr/>
        </p:nvSpPr>
        <p:spPr>
          <a:xfrm>
            <a:off x="4338487" y="1709500"/>
            <a:ext cx="77585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feature </a:t>
            </a:r>
          </a:p>
          <a:p>
            <a:pPr algn="ctr"/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space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316D257-92C6-D349-8AE9-30E22461D649}"/>
              </a:ext>
            </a:extLst>
          </p:cNvPr>
          <p:cNvSpPr txBox="1"/>
          <p:nvPr/>
        </p:nvSpPr>
        <p:spPr>
          <a:xfrm>
            <a:off x="2422225" y="1490371"/>
            <a:ext cx="185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008F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downsampling</a:t>
            </a:r>
            <a:endParaRPr lang="en-US" b="1" i="1" dirty="0">
              <a:solidFill>
                <a:srgbClr val="008F00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F52DB7B-509F-1842-B26D-CD5BC1E5398F}"/>
              </a:ext>
            </a:extLst>
          </p:cNvPr>
          <p:cNvSpPr txBox="1"/>
          <p:nvPr/>
        </p:nvSpPr>
        <p:spPr>
          <a:xfrm>
            <a:off x="6774924" y="1658260"/>
            <a:ext cx="61555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input </a:t>
            </a:r>
          </a:p>
          <a:p>
            <a:pPr algn="ctr"/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space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00EC942-A2F1-CB43-9526-0FCC7033BCFB}"/>
              </a:ext>
            </a:extLst>
          </p:cNvPr>
          <p:cNvCxnSpPr>
            <a:cxnSpLocks/>
          </p:cNvCxnSpPr>
          <p:nvPr/>
        </p:nvCxnSpPr>
        <p:spPr>
          <a:xfrm>
            <a:off x="5065903" y="1986499"/>
            <a:ext cx="1684884" cy="1258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46AC68C-578C-DA40-B28D-57E47DEFB46A}"/>
              </a:ext>
            </a:extLst>
          </p:cNvPr>
          <p:cNvGrpSpPr/>
          <p:nvPr/>
        </p:nvGrpSpPr>
        <p:grpSpPr>
          <a:xfrm>
            <a:off x="2808318" y="2253955"/>
            <a:ext cx="4301813" cy="1633207"/>
            <a:chOff x="-168751" y="787648"/>
            <a:chExt cx="4856891" cy="184394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3BEE078-CC98-1247-918B-CC94B9E4E7AF}"/>
                </a:ext>
              </a:extLst>
            </p:cNvPr>
            <p:cNvGrpSpPr/>
            <p:nvPr/>
          </p:nvGrpSpPr>
          <p:grpSpPr>
            <a:xfrm>
              <a:off x="-168751" y="787648"/>
              <a:ext cx="4856891" cy="1843945"/>
              <a:chOff x="3062698" y="2411843"/>
              <a:chExt cx="4856891" cy="1843945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50FC661-FA92-B347-8251-B40E9525043B}"/>
                  </a:ext>
                </a:extLst>
              </p:cNvPr>
              <p:cNvSpPr/>
              <p:nvPr/>
            </p:nvSpPr>
            <p:spPr>
              <a:xfrm>
                <a:off x="3062698" y="2413376"/>
                <a:ext cx="90231" cy="184087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2E5CAED-7AD5-1C4B-AE95-E3FB61233C2C}"/>
                  </a:ext>
                </a:extLst>
              </p:cNvPr>
              <p:cNvSpPr/>
              <p:nvPr/>
            </p:nvSpPr>
            <p:spPr>
              <a:xfrm>
                <a:off x="7829358" y="2414012"/>
                <a:ext cx="90231" cy="1839603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7C4EDE5-862E-A34F-8AA8-340AE5F2B158}"/>
                  </a:ext>
                </a:extLst>
              </p:cNvPr>
              <p:cNvCxnSpPr>
                <a:cxnSpLocks/>
                <a:stCxn id="106" idx="0"/>
                <a:endCxn id="98" idx="0"/>
              </p:cNvCxnSpPr>
              <p:nvPr/>
            </p:nvCxnSpPr>
            <p:spPr>
              <a:xfrm>
                <a:off x="4791779" y="2822959"/>
                <a:ext cx="562925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F6995696-5F72-0A45-9DAF-0AA0DCF4EB73}"/>
                  </a:ext>
                </a:extLst>
              </p:cNvPr>
              <p:cNvCxnSpPr>
                <a:cxnSpLocks/>
                <a:stCxn id="98" idx="2"/>
                <a:endCxn id="106" idx="2"/>
              </p:cNvCxnSpPr>
              <p:nvPr/>
            </p:nvCxnSpPr>
            <p:spPr>
              <a:xfrm flipH="1">
                <a:off x="4791779" y="3844672"/>
                <a:ext cx="56292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EE397163-9BE0-8047-BE8F-6029C1AE087C}"/>
                  </a:ext>
                </a:extLst>
              </p:cNvPr>
              <p:cNvCxnSpPr>
                <a:cxnSpLocks/>
                <a:stCxn id="105" idx="0"/>
                <a:endCxn id="106" idx="0"/>
              </p:cNvCxnSpPr>
              <p:nvPr/>
            </p:nvCxnSpPr>
            <p:spPr>
              <a:xfrm>
                <a:off x="4583494" y="2725652"/>
                <a:ext cx="208285" cy="973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C56E0AF8-196A-0649-BCBF-AFDFA285C1EC}"/>
                  </a:ext>
                </a:extLst>
              </p:cNvPr>
              <p:cNvCxnSpPr>
                <a:cxnSpLocks/>
                <a:stCxn id="76" idx="0"/>
                <a:endCxn id="100" idx="0"/>
              </p:cNvCxnSpPr>
              <p:nvPr/>
            </p:nvCxnSpPr>
            <p:spPr>
              <a:xfrm flipV="1">
                <a:off x="3107814" y="2411843"/>
                <a:ext cx="712944" cy="153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423990E0-F9FD-2744-8A92-B89FA2BD6A57}"/>
                  </a:ext>
                </a:extLst>
              </p:cNvPr>
              <p:cNvCxnSpPr>
                <a:cxnSpLocks/>
                <a:stCxn id="76" idx="2"/>
                <a:endCxn id="100" idx="2"/>
              </p:cNvCxnSpPr>
              <p:nvPr/>
            </p:nvCxnSpPr>
            <p:spPr>
              <a:xfrm>
                <a:off x="3107814" y="4254253"/>
                <a:ext cx="712944" cy="1535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4086E46-0535-7F4E-B448-3543C35D81A5}"/>
                  </a:ext>
                </a:extLst>
              </p:cNvPr>
              <p:cNvCxnSpPr>
                <a:cxnSpLocks/>
                <a:stCxn id="99" idx="0"/>
                <a:endCxn id="105" idx="0"/>
              </p:cNvCxnSpPr>
              <p:nvPr/>
            </p:nvCxnSpPr>
            <p:spPr>
              <a:xfrm flipV="1">
                <a:off x="4029044" y="2725653"/>
                <a:ext cx="554452" cy="1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BACD10EF-B0E8-E142-8EB6-5BB3B7C2D0F2}"/>
                  </a:ext>
                </a:extLst>
              </p:cNvPr>
              <p:cNvCxnSpPr>
                <a:cxnSpLocks/>
                <a:stCxn id="105" idx="2"/>
                <a:endCxn id="99" idx="2"/>
              </p:cNvCxnSpPr>
              <p:nvPr/>
            </p:nvCxnSpPr>
            <p:spPr>
              <a:xfrm flipH="1" flipV="1">
                <a:off x="4029044" y="3941977"/>
                <a:ext cx="554452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D32EFCFE-441B-3A45-A7E4-6BA458A5BCFA}"/>
                  </a:ext>
                </a:extLst>
              </p:cNvPr>
              <p:cNvCxnSpPr>
                <a:cxnSpLocks/>
                <a:stCxn id="100" idx="0"/>
                <a:endCxn id="99" idx="0"/>
              </p:cNvCxnSpPr>
              <p:nvPr/>
            </p:nvCxnSpPr>
            <p:spPr>
              <a:xfrm>
                <a:off x="3820760" y="2411843"/>
                <a:ext cx="208284" cy="313811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0F3E6FD-9A50-3842-B86E-5CFA38373ACA}"/>
                  </a:ext>
                </a:extLst>
              </p:cNvPr>
              <p:cNvCxnSpPr>
                <a:cxnSpLocks/>
                <a:stCxn id="100" idx="2"/>
                <a:endCxn id="99" idx="2"/>
              </p:cNvCxnSpPr>
              <p:nvPr/>
            </p:nvCxnSpPr>
            <p:spPr>
              <a:xfrm flipV="1">
                <a:off x="3820760" y="3941977"/>
                <a:ext cx="208284" cy="313811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C65AD192-226B-8A49-A87B-2D727A4878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87979" y="3816424"/>
                <a:ext cx="208286" cy="973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34D169B9-36ED-9F4C-9E44-E95C467D3E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88660" y="2421725"/>
                <a:ext cx="389493" cy="401234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BBACE59-86D8-0149-AEDD-B06E0830FB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88661" y="3844672"/>
                <a:ext cx="389493" cy="34528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1B84215-E266-2C45-A0B0-992576E905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15039" y="2428773"/>
                <a:ext cx="712944" cy="153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4B2BEB65-B8D7-ED4A-824C-477F664F9A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15039" y="4231746"/>
                <a:ext cx="712944" cy="1535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FD9A5C1-1B79-AF4B-9307-AC254BFB7FED}"/>
                  </a:ext>
                </a:extLst>
              </p:cNvPr>
              <p:cNvSpPr/>
              <p:nvPr/>
            </p:nvSpPr>
            <p:spPr>
              <a:xfrm>
                <a:off x="5309588" y="2822959"/>
                <a:ext cx="90231" cy="1021713"/>
              </a:xfrm>
              <a:prstGeom prst="rect">
                <a:avLst/>
              </a:prstGeom>
              <a:solidFill>
                <a:srgbClr val="008F00"/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1002526-CD6F-EC4F-A29B-928F91DE0CB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83928" y="2725654"/>
                <a:ext cx="90231" cy="1216323"/>
              </a:xfrm>
              <a:prstGeom prst="rect">
                <a:avLst/>
              </a:prstGeom>
              <a:solidFill>
                <a:srgbClr val="008F00">
                  <a:alpha val="50000"/>
                </a:srgbClr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B0117E8-0266-3740-891E-C1A2D4758E6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75644" y="2411843"/>
                <a:ext cx="90231" cy="1843945"/>
              </a:xfrm>
              <a:prstGeom prst="rect">
                <a:avLst/>
              </a:prstGeom>
              <a:solidFill>
                <a:srgbClr val="008F00"/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14BE05C-761A-4F41-B6BE-1857455FCF9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538378" y="2725652"/>
                <a:ext cx="90231" cy="1216325"/>
              </a:xfrm>
              <a:prstGeom prst="rect">
                <a:avLst/>
              </a:prstGeom>
              <a:solidFill>
                <a:srgbClr val="008F00"/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6A843CB-E84A-1C44-8C63-808FE8164AE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46663" y="2822959"/>
                <a:ext cx="90231" cy="1021713"/>
              </a:xfrm>
              <a:prstGeom prst="rect">
                <a:avLst/>
              </a:prstGeom>
              <a:solidFill>
                <a:srgbClr val="008F00">
                  <a:alpha val="50000"/>
                </a:srgbClr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D8EF8CB-30AB-B740-BFD9-076F1B9AEC70}"/>
                </a:ext>
              </a:extLst>
            </p:cNvPr>
            <p:cNvSpPr>
              <a:spLocks/>
            </p:cNvSpPr>
            <p:nvPr/>
          </p:nvSpPr>
          <p:spPr>
            <a:xfrm flipH="1">
              <a:off x="2543236" y="797782"/>
              <a:ext cx="1532699" cy="1818760"/>
            </a:xfrm>
            <a:prstGeom prst="rect">
              <a:avLst/>
            </a:prstGeom>
            <a:solidFill>
              <a:srgbClr val="0096FF"/>
            </a:solidFill>
            <a:ln>
              <a:solidFill>
                <a:srgbClr val="009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3EC466EB-E0EC-DA42-AC5B-57C811A94BE0}"/>
              </a:ext>
            </a:extLst>
          </p:cNvPr>
          <p:cNvSpPr txBox="1"/>
          <p:nvPr/>
        </p:nvSpPr>
        <p:spPr>
          <a:xfrm>
            <a:off x="5111088" y="1512203"/>
            <a:ext cx="153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0096FF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upsampling</a:t>
            </a:r>
            <a:endParaRPr lang="en-US" b="1" i="1" dirty="0">
              <a:solidFill>
                <a:srgbClr val="0096FF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2624680-4F7C-E645-A9E1-287B8082B5AA}"/>
              </a:ext>
            </a:extLst>
          </p:cNvPr>
          <p:cNvSpPr txBox="1"/>
          <p:nvPr/>
        </p:nvSpPr>
        <p:spPr>
          <a:xfrm>
            <a:off x="1469961" y="4095448"/>
            <a:ext cx="29189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discard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locality information and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decrease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resolution</a:t>
            </a:r>
          </a:p>
        </p:txBody>
      </p:sp>
      <p:sp>
        <p:nvSpPr>
          <p:cNvPr id="140" name="Down Arrow 139">
            <a:extLst>
              <a:ext uri="{FF2B5EF4-FFF2-40B4-BE49-F238E27FC236}">
                <a16:creationId xmlns:a16="http://schemas.microsoft.com/office/drawing/2014/main" id="{F7D1D4EC-0C7A-5843-A135-07B7F14BA788}"/>
              </a:ext>
            </a:extLst>
          </p:cNvPr>
          <p:cNvSpPr/>
          <p:nvPr/>
        </p:nvSpPr>
        <p:spPr>
          <a:xfrm rot="16200000">
            <a:off x="4412795" y="4162238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95F0B35-6F1B-B44D-A6FC-601A44528D3B}"/>
              </a:ext>
            </a:extLst>
          </p:cNvPr>
          <p:cNvSpPr txBox="1"/>
          <p:nvPr/>
        </p:nvSpPr>
        <p:spPr>
          <a:xfrm>
            <a:off x="5040943" y="4121594"/>
            <a:ext cx="29189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add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locality information and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increase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resolution</a:t>
            </a:r>
          </a:p>
        </p:txBody>
      </p:sp>
    </p:spTree>
    <p:extLst>
      <p:ext uri="{BB962C8B-B14F-4D97-AF65-F5344CB8AC3E}">
        <p14:creationId xmlns:p14="http://schemas.microsoft.com/office/powerpoint/2010/main" val="243083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136" grpId="0"/>
      <p:bldP spid="139" grpId="0"/>
      <p:bldP spid="140" grpId="0" animBg="1"/>
      <p:bldP spid="14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5D0D9-FED6-8B46-AFB9-A85B07F0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Segmentation – </a:t>
            </a:r>
            <a:r>
              <a:rPr lang="en-US" dirty="0" err="1"/>
              <a:t>Upsampling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FA2584-1BAF-B24F-A51B-ACE46F6E197F}"/>
              </a:ext>
            </a:extLst>
          </p:cNvPr>
          <p:cNvSpPr txBox="1"/>
          <p:nvPr/>
        </p:nvSpPr>
        <p:spPr>
          <a:xfrm>
            <a:off x="946321" y="1599545"/>
            <a:ext cx="77072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err="1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Unpooling</a:t>
            </a:r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 				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example of</a:t>
            </a:r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upsampling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sym typeface="Wingdings" pitchFamily="2" charset="2"/>
              </a:rPr>
              <a:t> 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reverses MAX-pooling</a:t>
            </a:r>
            <a:endParaRPr lang="en-US" b="1" dirty="0">
              <a:solidFill>
                <a:srgbClr val="00A6D6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C8DDCD-4655-174A-9250-8BF1FFBDDAA5}"/>
              </a:ext>
            </a:extLst>
          </p:cNvPr>
          <p:cNvGrpSpPr/>
          <p:nvPr/>
        </p:nvGrpSpPr>
        <p:grpSpPr>
          <a:xfrm>
            <a:off x="3965280" y="3645095"/>
            <a:ext cx="813545" cy="787993"/>
            <a:chOff x="2334005" y="1788485"/>
            <a:chExt cx="1185468" cy="1148235"/>
          </a:xfrm>
        </p:grpSpPr>
        <p:sp>
          <p:nvSpPr>
            <p:cNvPr id="17" name="Rechteck 72">
              <a:extLst>
                <a:ext uri="{FF2B5EF4-FFF2-40B4-BE49-F238E27FC236}">
                  <a16:creationId xmlns:a16="http://schemas.microsoft.com/office/drawing/2014/main" id="{B2583E3C-8270-6F40-813E-E948FABEF6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4005" y="1788485"/>
              <a:ext cx="590650" cy="576000"/>
            </a:xfrm>
            <a:prstGeom prst="rect">
              <a:avLst/>
            </a:prstGeom>
            <a:solidFill>
              <a:srgbClr val="C00000">
                <a:alpha val="55000"/>
              </a:srgbClr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6</a:t>
              </a:r>
              <a:endParaRPr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8" name="Rechteck 73">
              <a:extLst>
                <a:ext uri="{FF2B5EF4-FFF2-40B4-BE49-F238E27FC236}">
                  <a16:creationId xmlns:a16="http://schemas.microsoft.com/office/drawing/2014/main" id="{FB82585B-67A7-3744-B1C8-ACD7102F86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8823" y="1788485"/>
              <a:ext cx="590650" cy="576000"/>
            </a:xfrm>
            <a:prstGeom prst="rect">
              <a:avLst/>
            </a:prstGeom>
            <a:solidFill>
              <a:srgbClr val="00B050">
                <a:alpha val="55000"/>
              </a:srgbClr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8</a:t>
              </a:r>
              <a:endParaRPr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9" name="Rechteck 78">
              <a:extLst>
                <a:ext uri="{FF2B5EF4-FFF2-40B4-BE49-F238E27FC236}">
                  <a16:creationId xmlns:a16="http://schemas.microsoft.com/office/drawing/2014/main" id="{6109B32A-3822-154D-BCF5-CE69095C2E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4005" y="2360720"/>
              <a:ext cx="590650" cy="576000"/>
            </a:xfrm>
            <a:prstGeom prst="rect">
              <a:avLst/>
            </a:prstGeom>
            <a:solidFill>
              <a:srgbClr val="0096FF">
                <a:alpha val="55000"/>
              </a:srgbClr>
            </a:solidFill>
            <a:ln w="6350">
              <a:solidFill>
                <a:srgbClr val="009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3</a:t>
              </a:r>
              <a:endParaRPr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20" name="Rechteck 79">
              <a:extLst>
                <a:ext uri="{FF2B5EF4-FFF2-40B4-BE49-F238E27FC236}">
                  <a16:creationId xmlns:a16="http://schemas.microsoft.com/office/drawing/2014/main" id="{207CBC40-5D7D-9C40-986E-DEB6D8AFF7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8823" y="2360720"/>
              <a:ext cx="590650" cy="576000"/>
            </a:xfrm>
            <a:prstGeom prst="rect">
              <a:avLst/>
            </a:prstGeom>
            <a:solidFill>
              <a:srgbClr val="FFC000">
                <a:alpha val="55000"/>
              </a:srgbClr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4</a:t>
              </a:r>
              <a:endParaRPr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EBC3F4-80FC-AB4A-8383-BEEE90AC1BC3}"/>
              </a:ext>
            </a:extLst>
          </p:cNvPr>
          <p:cNvGrpSpPr/>
          <p:nvPr/>
        </p:nvGrpSpPr>
        <p:grpSpPr>
          <a:xfrm>
            <a:off x="3907627" y="2637905"/>
            <a:ext cx="946348" cy="933444"/>
            <a:chOff x="2334005" y="1788485"/>
            <a:chExt cx="1185468" cy="1148235"/>
          </a:xfrm>
        </p:grpSpPr>
        <p:sp>
          <p:nvSpPr>
            <p:cNvPr id="22" name="Rechteck 72">
              <a:extLst>
                <a:ext uri="{FF2B5EF4-FFF2-40B4-BE49-F238E27FC236}">
                  <a16:creationId xmlns:a16="http://schemas.microsoft.com/office/drawing/2014/main" id="{770B649C-8C3D-174F-80EA-1C63D7AC39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4005" y="1788485"/>
              <a:ext cx="590650" cy="576000"/>
            </a:xfrm>
            <a:prstGeom prst="rect">
              <a:avLst/>
            </a:prstGeom>
            <a:solidFill>
              <a:srgbClr val="C00000">
                <a:alpha val="55000"/>
              </a:srgbClr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(2,1)</a:t>
              </a:r>
              <a:endParaRPr sz="1100"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23" name="Rechteck 73">
              <a:extLst>
                <a:ext uri="{FF2B5EF4-FFF2-40B4-BE49-F238E27FC236}">
                  <a16:creationId xmlns:a16="http://schemas.microsoft.com/office/drawing/2014/main" id="{739F82FB-0423-EA4B-85B6-5F838FC62C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8823" y="1788485"/>
              <a:ext cx="590650" cy="576000"/>
            </a:xfrm>
            <a:prstGeom prst="rect">
              <a:avLst/>
            </a:prstGeom>
            <a:solidFill>
              <a:srgbClr val="00B050">
                <a:alpha val="55000"/>
              </a:srgbClr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(2,1)</a:t>
              </a:r>
              <a:endParaRPr sz="1100"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24" name="Rechteck 78">
              <a:extLst>
                <a:ext uri="{FF2B5EF4-FFF2-40B4-BE49-F238E27FC236}">
                  <a16:creationId xmlns:a16="http://schemas.microsoft.com/office/drawing/2014/main" id="{3AD0E664-93F3-F54C-8642-3440343729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4005" y="2360720"/>
              <a:ext cx="590650" cy="576000"/>
            </a:xfrm>
            <a:prstGeom prst="rect">
              <a:avLst/>
            </a:prstGeom>
            <a:solidFill>
              <a:srgbClr val="0096FF">
                <a:alpha val="55000"/>
              </a:srgbClr>
            </a:solidFill>
            <a:ln w="6350">
              <a:solidFill>
                <a:srgbClr val="009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(1,2)</a:t>
              </a:r>
              <a:endParaRPr sz="1100"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25" name="Rechteck 79">
              <a:extLst>
                <a:ext uri="{FF2B5EF4-FFF2-40B4-BE49-F238E27FC236}">
                  <a16:creationId xmlns:a16="http://schemas.microsoft.com/office/drawing/2014/main" id="{ED3D54CA-B866-EE40-8509-40C03B87E2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8823" y="2360720"/>
              <a:ext cx="590650" cy="576000"/>
            </a:xfrm>
            <a:prstGeom prst="rect">
              <a:avLst/>
            </a:prstGeom>
            <a:solidFill>
              <a:srgbClr val="FFC000">
                <a:alpha val="55000"/>
              </a:srgbClr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(2,1)</a:t>
              </a:r>
              <a:endParaRPr sz="1100"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A90419-3192-9A4D-AAF2-25E90EDBEEB0}"/>
              </a:ext>
            </a:extLst>
          </p:cNvPr>
          <p:cNvGrpSpPr/>
          <p:nvPr/>
        </p:nvGrpSpPr>
        <p:grpSpPr>
          <a:xfrm>
            <a:off x="233661" y="2837295"/>
            <a:ext cx="2203907" cy="1661453"/>
            <a:chOff x="891115" y="1444688"/>
            <a:chExt cx="2675046" cy="2016629"/>
          </a:xfrm>
        </p:grpSpPr>
        <p:grpSp>
          <p:nvGrpSpPr>
            <p:cNvPr id="27" name="Gruppieren 7">
              <a:extLst>
                <a:ext uri="{FF2B5EF4-FFF2-40B4-BE49-F238E27FC236}">
                  <a16:creationId xmlns:a16="http://schemas.microsoft.com/office/drawing/2014/main" id="{72589B29-9EE4-7F45-9A43-1457EC4D985C}"/>
                </a:ext>
              </a:extLst>
            </p:cNvPr>
            <p:cNvGrpSpPr/>
            <p:nvPr/>
          </p:nvGrpSpPr>
          <p:grpSpPr>
            <a:xfrm>
              <a:off x="1585779" y="1444688"/>
              <a:ext cx="1980382" cy="1918001"/>
              <a:chOff x="2920802" y="1112608"/>
              <a:chExt cx="2377493" cy="2302603"/>
            </a:xfrm>
          </p:grpSpPr>
          <p:grpSp>
            <p:nvGrpSpPr>
              <p:cNvPr id="33" name="Gruppieren 2">
                <a:extLst>
                  <a:ext uri="{FF2B5EF4-FFF2-40B4-BE49-F238E27FC236}">
                    <a16:creationId xmlns:a16="http://schemas.microsoft.com/office/drawing/2014/main" id="{D9DE9510-DB9D-4847-A15B-E811A2CFC84C}"/>
                  </a:ext>
                </a:extLst>
              </p:cNvPr>
              <p:cNvGrpSpPr/>
              <p:nvPr/>
            </p:nvGrpSpPr>
            <p:grpSpPr>
              <a:xfrm>
                <a:off x="2920802" y="1112608"/>
                <a:ext cx="2376113" cy="576000"/>
                <a:chOff x="3131222" y="1102356"/>
                <a:chExt cx="2376113" cy="576000"/>
              </a:xfrm>
            </p:grpSpPr>
            <p:sp>
              <p:nvSpPr>
                <p:cNvPr id="49" name="Rechteck 52">
                  <a:extLst>
                    <a:ext uri="{FF2B5EF4-FFF2-40B4-BE49-F238E27FC236}">
                      <a16:creationId xmlns:a16="http://schemas.microsoft.com/office/drawing/2014/main" id="{92643FEC-E07F-1C42-B898-41E550955D1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1222" y="1102356"/>
                  <a:ext cx="590650" cy="576000"/>
                </a:xfrm>
                <a:prstGeom prst="rect">
                  <a:avLst/>
                </a:prstGeom>
                <a:solidFill>
                  <a:srgbClr val="C00000">
                    <a:alpha val="55000"/>
                  </a:srgbClr>
                </a:soli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1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50" name="Rechteck 53">
                  <a:extLst>
                    <a:ext uri="{FF2B5EF4-FFF2-40B4-BE49-F238E27FC236}">
                      <a16:creationId xmlns:a16="http://schemas.microsoft.com/office/drawing/2014/main" id="{9368A919-2A61-3144-936B-F79E3323B9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27049" y="1102356"/>
                  <a:ext cx="590650" cy="576000"/>
                </a:xfrm>
                <a:prstGeom prst="rect">
                  <a:avLst/>
                </a:prstGeom>
                <a:solidFill>
                  <a:srgbClr val="C00000">
                    <a:alpha val="55000"/>
                  </a:srgbClr>
                </a:soli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1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51" name="Rechteck 48">
                  <a:extLst>
                    <a:ext uri="{FF2B5EF4-FFF2-40B4-BE49-F238E27FC236}">
                      <a16:creationId xmlns:a16="http://schemas.microsoft.com/office/drawing/2014/main" id="{E180F3EE-312A-1C4A-9A74-B1F524E9C39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21867" y="1102356"/>
                  <a:ext cx="590650" cy="576000"/>
                </a:xfrm>
                <a:prstGeom prst="rect">
                  <a:avLst/>
                </a:prstGeom>
                <a:solidFill>
                  <a:srgbClr val="00B050">
                    <a:alpha val="55000"/>
                  </a:srgbClr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2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52" name="Rechteck 49">
                  <a:extLst>
                    <a:ext uri="{FF2B5EF4-FFF2-40B4-BE49-F238E27FC236}">
                      <a16:creationId xmlns:a16="http://schemas.microsoft.com/office/drawing/2014/main" id="{40DFE016-0460-F84D-A7EB-FD522DB014C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16685" y="1102356"/>
                  <a:ext cx="590650" cy="576000"/>
                </a:xfrm>
                <a:prstGeom prst="rect">
                  <a:avLst/>
                </a:prstGeom>
                <a:solidFill>
                  <a:srgbClr val="00B050">
                    <a:alpha val="55000"/>
                  </a:srgbClr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4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p:grpSp>
          <p:grpSp>
            <p:nvGrpSpPr>
              <p:cNvPr id="34" name="Gruppieren 70">
                <a:extLst>
                  <a:ext uri="{FF2B5EF4-FFF2-40B4-BE49-F238E27FC236}">
                    <a16:creationId xmlns:a16="http://schemas.microsoft.com/office/drawing/2014/main" id="{0A8D5356-0AE6-6E49-AB7F-B24FD938F515}"/>
                  </a:ext>
                </a:extLst>
              </p:cNvPr>
              <p:cNvGrpSpPr/>
              <p:nvPr/>
            </p:nvGrpSpPr>
            <p:grpSpPr>
              <a:xfrm>
                <a:off x="2920802" y="1688607"/>
                <a:ext cx="2376113" cy="576000"/>
                <a:chOff x="3131222" y="1102356"/>
                <a:chExt cx="2376113" cy="576000"/>
              </a:xfrm>
            </p:grpSpPr>
            <p:sp>
              <p:nvSpPr>
                <p:cNvPr id="45" name="Rechteck 71">
                  <a:extLst>
                    <a:ext uri="{FF2B5EF4-FFF2-40B4-BE49-F238E27FC236}">
                      <a16:creationId xmlns:a16="http://schemas.microsoft.com/office/drawing/2014/main" id="{E56CA6AF-6E33-FC44-86CE-74684D7F396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1222" y="1102356"/>
                  <a:ext cx="590650" cy="576000"/>
                </a:xfrm>
                <a:prstGeom prst="rect">
                  <a:avLst/>
                </a:prstGeom>
                <a:solidFill>
                  <a:srgbClr val="C00000">
                    <a:alpha val="55000"/>
                  </a:srgbClr>
                </a:soli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5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46" name="Rechteck 72">
                  <a:extLst>
                    <a:ext uri="{FF2B5EF4-FFF2-40B4-BE49-F238E27FC236}">
                      <a16:creationId xmlns:a16="http://schemas.microsoft.com/office/drawing/2014/main" id="{663F6A7C-531E-B64A-B379-5D6E2B0003B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27049" y="1102356"/>
                  <a:ext cx="590650" cy="576000"/>
                </a:xfrm>
                <a:prstGeom prst="rect">
                  <a:avLst/>
                </a:prstGeom>
                <a:solidFill>
                  <a:srgbClr val="C00000">
                    <a:alpha val="55000"/>
                  </a:srgbClr>
                </a:soli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6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47" name="Rechteck 73">
                  <a:extLst>
                    <a:ext uri="{FF2B5EF4-FFF2-40B4-BE49-F238E27FC236}">
                      <a16:creationId xmlns:a16="http://schemas.microsoft.com/office/drawing/2014/main" id="{CEDB662D-960C-1347-B348-6FE7081A66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21867" y="1102356"/>
                  <a:ext cx="590650" cy="576000"/>
                </a:xfrm>
                <a:prstGeom prst="rect">
                  <a:avLst/>
                </a:prstGeom>
                <a:solidFill>
                  <a:srgbClr val="00B050">
                    <a:alpha val="55000"/>
                  </a:srgbClr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7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48" name="Rechteck 74">
                  <a:extLst>
                    <a:ext uri="{FF2B5EF4-FFF2-40B4-BE49-F238E27FC236}">
                      <a16:creationId xmlns:a16="http://schemas.microsoft.com/office/drawing/2014/main" id="{EDE7712F-A7B4-2246-B3AE-FFD08780CC4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16685" y="1102356"/>
                  <a:ext cx="590650" cy="576000"/>
                </a:xfrm>
                <a:prstGeom prst="rect">
                  <a:avLst/>
                </a:prstGeom>
                <a:solidFill>
                  <a:srgbClr val="00B050">
                    <a:alpha val="55000"/>
                  </a:srgbClr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8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p:grpSp>
          <p:grpSp>
            <p:nvGrpSpPr>
              <p:cNvPr id="35" name="Gruppieren 76">
                <a:extLst>
                  <a:ext uri="{FF2B5EF4-FFF2-40B4-BE49-F238E27FC236}">
                    <a16:creationId xmlns:a16="http://schemas.microsoft.com/office/drawing/2014/main" id="{BC15C1D5-154B-AA49-AECE-BC4CAFA11D9C}"/>
                  </a:ext>
                </a:extLst>
              </p:cNvPr>
              <p:cNvGrpSpPr/>
              <p:nvPr/>
            </p:nvGrpSpPr>
            <p:grpSpPr>
              <a:xfrm>
                <a:off x="2920802" y="2260842"/>
                <a:ext cx="2376113" cy="576000"/>
                <a:chOff x="3131222" y="1108842"/>
                <a:chExt cx="2376113" cy="576000"/>
              </a:xfrm>
            </p:grpSpPr>
            <p:sp>
              <p:nvSpPr>
                <p:cNvPr id="41" name="Rechteck 77">
                  <a:extLst>
                    <a:ext uri="{FF2B5EF4-FFF2-40B4-BE49-F238E27FC236}">
                      <a16:creationId xmlns:a16="http://schemas.microsoft.com/office/drawing/2014/main" id="{AA70220D-31A3-9B40-9220-CF27019A73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1222" y="1108842"/>
                  <a:ext cx="590650" cy="576000"/>
                </a:xfrm>
                <a:prstGeom prst="rect">
                  <a:avLst/>
                </a:prstGeom>
                <a:solidFill>
                  <a:srgbClr val="0096FF">
                    <a:alpha val="55000"/>
                  </a:srgbClr>
                </a:solidFill>
                <a:ln w="6350">
                  <a:solidFill>
                    <a:srgbClr val="009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3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42" name="Rechteck 78">
                  <a:extLst>
                    <a:ext uri="{FF2B5EF4-FFF2-40B4-BE49-F238E27FC236}">
                      <a16:creationId xmlns:a16="http://schemas.microsoft.com/office/drawing/2014/main" id="{B8E165E2-E642-DF44-85DD-7DC9F1B8AD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27049" y="1108842"/>
                  <a:ext cx="590650" cy="576000"/>
                </a:xfrm>
                <a:prstGeom prst="rect">
                  <a:avLst/>
                </a:prstGeom>
                <a:solidFill>
                  <a:srgbClr val="0096FF">
                    <a:alpha val="55000"/>
                  </a:srgbClr>
                </a:solidFill>
                <a:ln w="6350">
                  <a:solidFill>
                    <a:srgbClr val="009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2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43" name="Rechteck 79">
                  <a:extLst>
                    <a:ext uri="{FF2B5EF4-FFF2-40B4-BE49-F238E27FC236}">
                      <a16:creationId xmlns:a16="http://schemas.microsoft.com/office/drawing/2014/main" id="{8AC02CBA-A418-9445-B3A7-CF038A77522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21867" y="1108842"/>
                  <a:ext cx="590650" cy="576000"/>
                </a:xfrm>
                <a:prstGeom prst="rect">
                  <a:avLst/>
                </a:prstGeom>
                <a:solidFill>
                  <a:srgbClr val="FFC000">
                    <a:alpha val="55000"/>
                  </a:srgbClr>
                </a:solidFill>
                <a:ln w="63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1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44" name="Rechteck 80">
                  <a:extLst>
                    <a:ext uri="{FF2B5EF4-FFF2-40B4-BE49-F238E27FC236}">
                      <a16:creationId xmlns:a16="http://schemas.microsoft.com/office/drawing/2014/main" id="{A4780B15-0887-F544-A87F-05D22714A70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16685" y="1108842"/>
                  <a:ext cx="590650" cy="576000"/>
                </a:xfrm>
                <a:prstGeom prst="rect">
                  <a:avLst/>
                </a:prstGeom>
                <a:solidFill>
                  <a:srgbClr val="FFC000">
                    <a:alpha val="55000"/>
                  </a:srgbClr>
                </a:solidFill>
                <a:ln w="63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0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p:grpSp>
          <p:grpSp>
            <p:nvGrpSpPr>
              <p:cNvPr id="36" name="Gruppieren 82">
                <a:extLst>
                  <a:ext uri="{FF2B5EF4-FFF2-40B4-BE49-F238E27FC236}">
                    <a16:creationId xmlns:a16="http://schemas.microsoft.com/office/drawing/2014/main" id="{A47C5AC9-3C7A-2841-A4F0-F1A2F42164B2}"/>
                  </a:ext>
                </a:extLst>
              </p:cNvPr>
              <p:cNvGrpSpPr/>
              <p:nvPr/>
            </p:nvGrpSpPr>
            <p:grpSpPr>
              <a:xfrm>
                <a:off x="2922182" y="2839211"/>
                <a:ext cx="2376113" cy="576000"/>
                <a:chOff x="3131222" y="1121463"/>
                <a:chExt cx="2376113" cy="576000"/>
              </a:xfrm>
            </p:grpSpPr>
            <p:sp>
              <p:nvSpPr>
                <p:cNvPr id="37" name="Rechteck 83">
                  <a:extLst>
                    <a:ext uri="{FF2B5EF4-FFF2-40B4-BE49-F238E27FC236}">
                      <a16:creationId xmlns:a16="http://schemas.microsoft.com/office/drawing/2014/main" id="{392B7F13-EDE5-514A-989E-5234A46DC9B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1222" y="1121463"/>
                  <a:ext cx="590650" cy="576000"/>
                </a:xfrm>
                <a:prstGeom prst="rect">
                  <a:avLst/>
                </a:prstGeom>
                <a:solidFill>
                  <a:srgbClr val="0096FF">
                    <a:alpha val="55000"/>
                  </a:srgbClr>
                </a:solidFill>
                <a:ln w="6350">
                  <a:solidFill>
                    <a:srgbClr val="009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1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38" name="Rechteck 84">
                  <a:extLst>
                    <a:ext uri="{FF2B5EF4-FFF2-40B4-BE49-F238E27FC236}">
                      <a16:creationId xmlns:a16="http://schemas.microsoft.com/office/drawing/2014/main" id="{CCB33AD9-02A3-1F41-AE87-1EA1CD7A3EA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27049" y="1121463"/>
                  <a:ext cx="590650" cy="576000"/>
                </a:xfrm>
                <a:prstGeom prst="rect">
                  <a:avLst/>
                </a:prstGeom>
                <a:solidFill>
                  <a:srgbClr val="0096FF">
                    <a:alpha val="55000"/>
                  </a:srgbClr>
                </a:solidFill>
                <a:ln w="6350">
                  <a:solidFill>
                    <a:srgbClr val="009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2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39" name="Rechteck 85">
                  <a:extLst>
                    <a:ext uri="{FF2B5EF4-FFF2-40B4-BE49-F238E27FC236}">
                      <a16:creationId xmlns:a16="http://schemas.microsoft.com/office/drawing/2014/main" id="{0BB5ECCA-60BC-324D-91B5-28FD6DD680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21867" y="1121463"/>
                  <a:ext cx="590650" cy="576000"/>
                </a:xfrm>
                <a:prstGeom prst="rect">
                  <a:avLst/>
                </a:prstGeom>
                <a:solidFill>
                  <a:srgbClr val="FFC000">
                    <a:alpha val="55000"/>
                  </a:srgbClr>
                </a:solidFill>
                <a:ln w="63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3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40" name="Rechteck 86">
                  <a:extLst>
                    <a:ext uri="{FF2B5EF4-FFF2-40B4-BE49-F238E27FC236}">
                      <a16:creationId xmlns:a16="http://schemas.microsoft.com/office/drawing/2014/main" id="{EC30DBAB-AFE6-F74A-864C-2BF9DBF6A13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16685" y="1121463"/>
                  <a:ext cx="590650" cy="576000"/>
                </a:xfrm>
                <a:prstGeom prst="rect">
                  <a:avLst/>
                </a:prstGeom>
                <a:solidFill>
                  <a:srgbClr val="FFC000">
                    <a:alpha val="55000"/>
                  </a:srgbClr>
                </a:solidFill>
                <a:ln w="63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4</a:t>
                  </a:r>
                  <a:endParaRPr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E069833-D277-6442-A15A-42C9E5DD4845}"/>
                </a:ext>
              </a:extLst>
            </p:cNvPr>
            <p:cNvGrpSpPr/>
            <p:nvPr/>
          </p:nvGrpSpPr>
          <p:grpSpPr>
            <a:xfrm>
              <a:off x="891115" y="2836575"/>
              <a:ext cx="682795" cy="624742"/>
              <a:chOff x="606179" y="2984384"/>
              <a:chExt cx="682795" cy="624742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A8906469-226F-F142-9AB5-0308F37EE0BB}"/>
                  </a:ext>
                </a:extLst>
              </p:cNvPr>
              <p:cNvCxnSpPr/>
              <p:nvPr/>
            </p:nvCxnSpPr>
            <p:spPr>
              <a:xfrm flipV="1">
                <a:off x="825693" y="3155081"/>
                <a:ext cx="0" cy="2635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5678DE6-E47C-2E45-A0F0-8A58107BE2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6549" y="3409535"/>
                <a:ext cx="281234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A0E921-6E26-B243-9B64-E243D0FA0E21}"/>
                  </a:ext>
                </a:extLst>
              </p:cNvPr>
              <p:cNvSpPr txBox="1"/>
              <p:nvPr/>
            </p:nvSpPr>
            <p:spPr>
              <a:xfrm>
                <a:off x="1033775" y="3332127"/>
                <a:ext cx="2551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x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2E35F32-E1A7-AB40-A1AD-6C3649411960}"/>
                  </a:ext>
                </a:extLst>
              </p:cNvPr>
              <p:cNvSpPr txBox="1"/>
              <p:nvPr/>
            </p:nvSpPr>
            <p:spPr>
              <a:xfrm>
                <a:off x="606179" y="2984384"/>
                <a:ext cx="2600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y</a:t>
                </a:r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926B65B-281D-5F48-9877-816EC78DD04B}"/>
              </a:ext>
            </a:extLst>
          </p:cNvPr>
          <p:cNvSpPr txBox="1"/>
          <p:nvPr/>
        </p:nvSpPr>
        <p:spPr>
          <a:xfrm>
            <a:off x="3530048" y="2295255"/>
            <a:ext cx="208390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Switch variable (</a:t>
            </a:r>
            <a:r>
              <a:rPr lang="en-US" i="1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x,y</a:t>
            </a:r>
            <a:r>
              <a:rPr lang="en-US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)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4EB88FB-6C31-3E4C-8EEA-ED0B714A2B11}"/>
              </a:ext>
            </a:extLst>
          </p:cNvPr>
          <p:cNvCxnSpPr>
            <a:cxnSpLocks/>
          </p:cNvCxnSpPr>
          <p:nvPr/>
        </p:nvCxnSpPr>
        <p:spPr>
          <a:xfrm>
            <a:off x="2576617" y="3625288"/>
            <a:ext cx="1035263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uppieren 7">
            <a:extLst>
              <a:ext uri="{FF2B5EF4-FFF2-40B4-BE49-F238E27FC236}">
                <a16:creationId xmlns:a16="http://schemas.microsoft.com/office/drawing/2014/main" id="{AE8B7096-4896-4142-96B6-F5186F408D5F}"/>
              </a:ext>
            </a:extLst>
          </p:cNvPr>
          <p:cNvGrpSpPr/>
          <p:nvPr/>
        </p:nvGrpSpPr>
        <p:grpSpPr>
          <a:xfrm>
            <a:off x="6940089" y="2742272"/>
            <a:ext cx="1700991" cy="1647411"/>
            <a:chOff x="2920802" y="1112608"/>
            <a:chExt cx="2377493" cy="2302603"/>
          </a:xfrm>
        </p:grpSpPr>
        <p:grpSp>
          <p:nvGrpSpPr>
            <p:cNvPr id="60" name="Gruppieren 2">
              <a:extLst>
                <a:ext uri="{FF2B5EF4-FFF2-40B4-BE49-F238E27FC236}">
                  <a16:creationId xmlns:a16="http://schemas.microsoft.com/office/drawing/2014/main" id="{6B760D6F-7A41-124C-A1AE-FAB7C91D5AD2}"/>
                </a:ext>
              </a:extLst>
            </p:cNvPr>
            <p:cNvGrpSpPr/>
            <p:nvPr/>
          </p:nvGrpSpPr>
          <p:grpSpPr>
            <a:xfrm>
              <a:off x="2920802" y="1112608"/>
              <a:ext cx="2376113" cy="576000"/>
              <a:chOff x="3131222" y="1102356"/>
              <a:chExt cx="2376113" cy="576000"/>
            </a:xfrm>
          </p:grpSpPr>
          <p:sp>
            <p:nvSpPr>
              <p:cNvPr id="83" name="Rechteck 52">
                <a:extLst>
                  <a:ext uri="{FF2B5EF4-FFF2-40B4-BE49-F238E27FC236}">
                    <a16:creationId xmlns:a16="http://schemas.microsoft.com/office/drawing/2014/main" id="{D2072DE5-0506-B840-B8AB-F7E4719524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31222" y="1102356"/>
                <a:ext cx="590650" cy="576000"/>
              </a:xfrm>
              <a:prstGeom prst="rect">
                <a:avLst/>
              </a:prstGeom>
              <a:solidFill>
                <a:srgbClr val="C00000">
                  <a:alpha val="55000"/>
                </a:srgbClr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0</a:t>
                </a:r>
                <a:endParaRPr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84" name="Rechteck 53">
                <a:extLst>
                  <a:ext uri="{FF2B5EF4-FFF2-40B4-BE49-F238E27FC236}">
                    <a16:creationId xmlns:a16="http://schemas.microsoft.com/office/drawing/2014/main" id="{CFFE6DC0-2835-0640-B0D2-DF91C43BD0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27049" y="1102356"/>
                <a:ext cx="590650" cy="576000"/>
              </a:xfrm>
              <a:prstGeom prst="rect">
                <a:avLst/>
              </a:prstGeom>
              <a:solidFill>
                <a:srgbClr val="C00000">
                  <a:alpha val="55000"/>
                </a:srgbClr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0</a:t>
                </a:r>
                <a:endParaRPr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85" name="Rechteck 48">
                <a:extLst>
                  <a:ext uri="{FF2B5EF4-FFF2-40B4-BE49-F238E27FC236}">
                    <a16:creationId xmlns:a16="http://schemas.microsoft.com/office/drawing/2014/main" id="{A0F9B3E7-4BBC-6A42-9B84-5F2F20C1ED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21867" y="1102356"/>
                <a:ext cx="590650" cy="576000"/>
              </a:xfrm>
              <a:prstGeom prst="rect">
                <a:avLst/>
              </a:prstGeom>
              <a:solidFill>
                <a:srgbClr val="00B050">
                  <a:alpha val="55000"/>
                </a:srgbClr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0</a:t>
                </a:r>
                <a:endParaRPr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86" name="Rechteck 49">
                <a:extLst>
                  <a:ext uri="{FF2B5EF4-FFF2-40B4-BE49-F238E27FC236}">
                    <a16:creationId xmlns:a16="http://schemas.microsoft.com/office/drawing/2014/main" id="{711804EB-7E5A-9748-BB48-9FBDCC8E97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16685" y="1102356"/>
                <a:ext cx="590650" cy="576000"/>
              </a:xfrm>
              <a:prstGeom prst="rect">
                <a:avLst/>
              </a:prstGeom>
              <a:solidFill>
                <a:srgbClr val="00B050">
                  <a:alpha val="55000"/>
                </a:srgbClr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0</a:t>
                </a:r>
                <a:endParaRPr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p:grpSp>
        <p:grpSp>
          <p:nvGrpSpPr>
            <p:cNvPr id="63" name="Gruppieren 70">
              <a:extLst>
                <a:ext uri="{FF2B5EF4-FFF2-40B4-BE49-F238E27FC236}">
                  <a16:creationId xmlns:a16="http://schemas.microsoft.com/office/drawing/2014/main" id="{7697A2CE-4155-6347-80E2-9F8A24769A7D}"/>
                </a:ext>
              </a:extLst>
            </p:cNvPr>
            <p:cNvGrpSpPr/>
            <p:nvPr/>
          </p:nvGrpSpPr>
          <p:grpSpPr>
            <a:xfrm>
              <a:off x="2920802" y="1688607"/>
              <a:ext cx="2376113" cy="576000"/>
              <a:chOff x="3131222" y="1102356"/>
              <a:chExt cx="2376113" cy="576000"/>
            </a:xfrm>
          </p:grpSpPr>
          <p:sp>
            <p:nvSpPr>
              <p:cNvPr id="79" name="Rechteck 71">
                <a:extLst>
                  <a:ext uri="{FF2B5EF4-FFF2-40B4-BE49-F238E27FC236}">
                    <a16:creationId xmlns:a16="http://schemas.microsoft.com/office/drawing/2014/main" id="{02058609-9074-7245-AE61-7E730C768F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31222" y="1102356"/>
                <a:ext cx="590650" cy="576000"/>
              </a:xfrm>
              <a:prstGeom prst="rect">
                <a:avLst/>
              </a:prstGeom>
              <a:solidFill>
                <a:srgbClr val="C00000">
                  <a:alpha val="55000"/>
                </a:srgbClr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0</a:t>
                </a:r>
                <a:endParaRPr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80" name="Rechteck 72">
                <a:extLst>
                  <a:ext uri="{FF2B5EF4-FFF2-40B4-BE49-F238E27FC236}">
                    <a16:creationId xmlns:a16="http://schemas.microsoft.com/office/drawing/2014/main" id="{A97398C8-F711-1C47-B0F9-0C83FEC69D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27049" y="1102356"/>
                <a:ext cx="590650" cy="576000"/>
              </a:xfrm>
              <a:prstGeom prst="rect">
                <a:avLst/>
              </a:prstGeom>
              <a:solidFill>
                <a:srgbClr val="C00000">
                  <a:alpha val="55000"/>
                </a:srgbClr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6</a:t>
                </a:r>
                <a:endParaRPr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81" name="Rechteck 73">
                <a:extLst>
                  <a:ext uri="{FF2B5EF4-FFF2-40B4-BE49-F238E27FC236}">
                    <a16:creationId xmlns:a16="http://schemas.microsoft.com/office/drawing/2014/main" id="{5A4F424B-E784-6443-93CF-AB4FD0BDF1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21867" y="1102356"/>
                <a:ext cx="590650" cy="576000"/>
              </a:xfrm>
              <a:prstGeom prst="rect">
                <a:avLst/>
              </a:prstGeom>
              <a:solidFill>
                <a:srgbClr val="00B050">
                  <a:alpha val="55000"/>
                </a:srgbClr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0</a:t>
                </a:r>
                <a:endParaRPr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82" name="Rechteck 74">
                <a:extLst>
                  <a:ext uri="{FF2B5EF4-FFF2-40B4-BE49-F238E27FC236}">
                    <a16:creationId xmlns:a16="http://schemas.microsoft.com/office/drawing/2014/main" id="{0D36D1D8-6245-834E-8B00-9BE085FC71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16685" y="1102356"/>
                <a:ext cx="590650" cy="576000"/>
              </a:xfrm>
              <a:prstGeom prst="rect">
                <a:avLst/>
              </a:prstGeom>
              <a:solidFill>
                <a:srgbClr val="00B050">
                  <a:alpha val="55000"/>
                </a:srgbClr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8</a:t>
                </a:r>
                <a:endParaRPr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p:grpSp>
        <p:grpSp>
          <p:nvGrpSpPr>
            <p:cNvPr id="64" name="Gruppieren 76">
              <a:extLst>
                <a:ext uri="{FF2B5EF4-FFF2-40B4-BE49-F238E27FC236}">
                  <a16:creationId xmlns:a16="http://schemas.microsoft.com/office/drawing/2014/main" id="{F345ACB2-D830-294C-8088-0C4463DF43BF}"/>
                </a:ext>
              </a:extLst>
            </p:cNvPr>
            <p:cNvGrpSpPr/>
            <p:nvPr/>
          </p:nvGrpSpPr>
          <p:grpSpPr>
            <a:xfrm>
              <a:off x="2920802" y="2260842"/>
              <a:ext cx="2376113" cy="576000"/>
              <a:chOff x="3131222" y="1108842"/>
              <a:chExt cx="2376113" cy="576000"/>
            </a:xfrm>
          </p:grpSpPr>
          <p:sp>
            <p:nvSpPr>
              <p:cNvPr id="75" name="Rechteck 77">
                <a:extLst>
                  <a:ext uri="{FF2B5EF4-FFF2-40B4-BE49-F238E27FC236}">
                    <a16:creationId xmlns:a16="http://schemas.microsoft.com/office/drawing/2014/main" id="{0666B881-33C9-6244-A3D0-484C6ABAC4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31222" y="1108842"/>
                <a:ext cx="590650" cy="576000"/>
              </a:xfrm>
              <a:prstGeom prst="rect">
                <a:avLst/>
              </a:prstGeom>
              <a:solidFill>
                <a:srgbClr val="0096FF">
                  <a:alpha val="55000"/>
                </a:srgbClr>
              </a:solidFill>
              <a:ln w="6350">
                <a:solidFill>
                  <a:srgbClr val="009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3</a:t>
                </a:r>
                <a:endParaRPr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76" name="Rechteck 78">
                <a:extLst>
                  <a:ext uri="{FF2B5EF4-FFF2-40B4-BE49-F238E27FC236}">
                    <a16:creationId xmlns:a16="http://schemas.microsoft.com/office/drawing/2014/main" id="{7D4EDF4E-2CC1-BF40-9820-974F3B0D45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27049" y="1108842"/>
                <a:ext cx="590650" cy="576000"/>
              </a:xfrm>
              <a:prstGeom prst="rect">
                <a:avLst/>
              </a:prstGeom>
              <a:solidFill>
                <a:srgbClr val="0096FF">
                  <a:alpha val="55000"/>
                </a:srgbClr>
              </a:solidFill>
              <a:ln w="6350">
                <a:solidFill>
                  <a:srgbClr val="009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0</a:t>
                </a:r>
              </a:p>
            </p:txBody>
          </p:sp>
          <p:sp>
            <p:nvSpPr>
              <p:cNvPr id="77" name="Rechteck 79">
                <a:extLst>
                  <a:ext uri="{FF2B5EF4-FFF2-40B4-BE49-F238E27FC236}">
                    <a16:creationId xmlns:a16="http://schemas.microsoft.com/office/drawing/2014/main" id="{4965EF5E-FD84-D44E-A29C-552E3F602D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21867" y="1108842"/>
                <a:ext cx="590650" cy="576000"/>
              </a:xfrm>
              <a:prstGeom prst="rect">
                <a:avLst/>
              </a:prstGeom>
              <a:solidFill>
                <a:srgbClr val="FFC000">
                  <a:alpha val="55000"/>
                </a:srgbClr>
              </a:soli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0</a:t>
                </a:r>
                <a:endParaRPr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78" name="Rechteck 80">
                <a:extLst>
                  <a:ext uri="{FF2B5EF4-FFF2-40B4-BE49-F238E27FC236}">
                    <a16:creationId xmlns:a16="http://schemas.microsoft.com/office/drawing/2014/main" id="{AEF1719B-721D-504E-B3DB-46821C7AF9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16685" y="1108842"/>
                <a:ext cx="590650" cy="576000"/>
              </a:xfrm>
              <a:prstGeom prst="rect">
                <a:avLst/>
              </a:prstGeom>
              <a:solidFill>
                <a:srgbClr val="FFC000">
                  <a:alpha val="55000"/>
                </a:srgbClr>
              </a:soli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0</a:t>
                </a:r>
                <a:endParaRPr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p:grpSp>
        <p:grpSp>
          <p:nvGrpSpPr>
            <p:cNvPr id="65" name="Gruppieren 82">
              <a:extLst>
                <a:ext uri="{FF2B5EF4-FFF2-40B4-BE49-F238E27FC236}">
                  <a16:creationId xmlns:a16="http://schemas.microsoft.com/office/drawing/2014/main" id="{1C4C535D-2392-D949-9E5D-5EC88FE84CF9}"/>
                </a:ext>
              </a:extLst>
            </p:cNvPr>
            <p:cNvGrpSpPr/>
            <p:nvPr/>
          </p:nvGrpSpPr>
          <p:grpSpPr>
            <a:xfrm>
              <a:off x="2922182" y="2839211"/>
              <a:ext cx="2376113" cy="576000"/>
              <a:chOff x="3131222" y="1121463"/>
              <a:chExt cx="2376113" cy="576000"/>
            </a:xfrm>
          </p:grpSpPr>
          <p:sp>
            <p:nvSpPr>
              <p:cNvPr id="71" name="Rechteck 83">
                <a:extLst>
                  <a:ext uri="{FF2B5EF4-FFF2-40B4-BE49-F238E27FC236}">
                    <a16:creationId xmlns:a16="http://schemas.microsoft.com/office/drawing/2014/main" id="{625E7306-072D-0649-89B2-65FDE050E5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31222" y="1121463"/>
                <a:ext cx="590650" cy="576000"/>
              </a:xfrm>
              <a:prstGeom prst="rect">
                <a:avLst/>
              </a:prstGeom>
              <a:solidFill>
                <a:srgbClr val="0096FF">
                  <a:alpha val="55000"/>
                </a:srgbClr>
              </a:solidFill>
              <a:ln w="6350">
                <a:solidFill>
                  <a:srgbClr val="009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0</a:t>
                </a:r>
                <a:endParaRPr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72" name="Rechteck 84">
                <a:extLst>
                  <a:ext uri="{FF2B5EF4-FFF2-40B4-BE49-F238E27FC236}">
                    <a16:creationId xmlns:a16="http://schemas.microsoft.com/office/drawing/2014/main" id="{9640DD3E-6ACD-6342-8428-14599C52FA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27049" y="1121463"/>
                <a:ext cx="590650" cy="576000"/>
              </a:xfrm>
              <a:prstGeom prst="rect">
                <a:avLst/>
              </a:prstGeom>
              <a:solidFill>
                <a:srgbClr val="0096FF">
                  <a:alpha val="55000"/>
                </a:srgbClr>
              </a:solidFill>
              <a:ln w="6350">
                <a:solidFill>
                  <a:srgbClr val="009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0</a:t>
                </a:r>
                <a:endParaRPr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73" name="Rechteck 85">
                <a:extLst>
                  <a:ext uri="{FF2B5EF4-FFF2-40B4-BE49-F238E27FC236}">
                    <a16:creationId xmlns:a16="http://schemas.microsoft.com/office/drawing/2014/main" id="{641C335D-134A-394D-AD77-117186D442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21867" y="1121463"/>
                <a:ext cx="590650" cy="576000"/>
              </a:xfrm>
              <a:prstGeom prst="rect">
                <a:avLst/>
              </a:prstGeom>
              <a:solidFill>
                <a:srgbClr val="FFC000">
                  <a:alpha val="55000"/>
                </a:srgbClr>
              </a:soli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3</a:t>
                </a:r>
                <a:endParaRPr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74" name="Rechteck 86">
                <a:extLst>
                  <a:ext uri="{FF2B5EF4-FFF2-40B4-BE49-F238E27FC236}">
                    <a16:creationId xmlns:a16="http://schemas.microsoft.com/office/drawing/2014/main" id="{29232AB3-0894-7C4E-BCA0-C5D12C6410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16685" y="1121463"/>
                <a:ext cx="590650" cy="576000"/>
              </a:xfrm>
              <a:prstGeom prst="rect">
                <a:avLst/>
              </a:prstGeom>
              <a:solidFill>
                <a:srgbClr val="FFC000">
                  <a:alpha val="55000"/>
                </a:srgbClr>
              </a:soli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0</a:t>
                </a:r>
                <a:endParaRPr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77C06C28-4EC3-834B-ACAF-D3E28EEFF485}"/>
              </a:ext>
            </a:extLst>
          </p:cNvPr>
          <p:cNvSpPr txBox="1"/>
          <p:nvPr/>
        </p:nvSpPr>
        <p:spPr>
          <a:xfrm>
            <a:off x="2654082" y="3228444"/>
            <a:ext cx="7309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pooling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6DF71EA-64DE-5742-849A-12FF465E7AEB}"/>
              </a:ext>
            </a:extLst>
          </p:cNvPr>
          <p:cNvCxnSpPr>
            <a:cxnSpLocks/>
          </p:cNvCxnSpPr>
          <p:nvPr/>
        </p:nvCxnSpPr>
        <p:spPr>
          <a:xfrm>
            <a:off x="5657184" y="3577413"/>
            <a:ext cx="912582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5B8DE95C-4868-CE4B-81DA-8879B1D67947}"/>
              </a:ext>
            </a:extLst>
          </p:cNvPr>
          <p:cNvSpPr txBox="1"/>
          <p:nvPr/>
        </p:nvSpPr>
        <p:spPr>
          <a:xfrm>
            <a:off x="5657184" y="3147541"/>
            <a:ext cx="98745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err="1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unpooling</a:t>
            </a:r>
            <a:endParaRPr lang="en-US" b="1" dirty="0">
              <a:solidFill>
                <a:srgbClr val="00A6D6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854A8AF-71E1-B643-BC7C-78A8E48D1179}"/>
              </a:ext>
            </a:extLst>
          </p:cNvPr>
          <p:cNvSpPr/>
          <p:nvPr/>
        </p:nvSpPr>
        <p:spPr>
          <a:xfrm>
            <a:off x="5050465" y="2637906"/>
            <a:ext cx="372140" cy="1779586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23457E-6 L -0.00018 0.0969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7" grpId="0"/>
      <p:bldP spid="89" grpId="0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5D0D9-FED6-8B46-AFB9-A85B07F0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Segmentation – </a:t>
            </a:r>
            <a:r>
              <a:rPr lang="en-US" dirty="0" err="1"/>
              <a:t>Upsampling</a:t>
            </a:r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C652881-64C6-3542-B234-59197156DB78}"/>
              </a:ext>
            </a:extLst>
          </p:cNvPr>
          <p:cNvGrpSpPr/>
          <p:nvPr/>
        </p:nvGrpSpPr>
        <p:grpSpPr>
          <a:xfrm>
            <a:off x="2307778" y="2718022"/>
            <a:ext cx="4856891" cy="1846118"/>
            <a:chOff x="3062698" y="2409670"/>
            <a:chExt cx="4856891" cy="184611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F13D336-EA6B-7D4F-9F04-25755F11D845}"/>
                </a:ext>
              </a:extLst>
            </p:cNvPr>
            <p:cNvSpPr/>
            <p:nvPr/>
          </p:nvSpPr>
          <p:spPr>
            <a:xfrm>
              <a:off x="3062698" y="2413376"/>
              <a:ext cx="90231" cy="18408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AB30568-5166-6744-B7D7-24D14EC6E4A2}"/>
                </a:ext>
              </a:extLst>
            </p:cNvPr>
            <p:cNvSpPr/>
            <p:nvPr/>
          </p:nvSpPr>
          <p:spPr>
            <a:xfrm>
              <a:off x="7829358" y="2414012"/>
              <a:ext cx="90231" cy="183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A240051-AD42-EA41-8155-BAD65CEA269A}"/>
                </a:ext>
              </a:extLst>
            </p:cNvPr>
            <p:cNvCxnSpPr>
              <a:cxnSpLocks/>
              <a:stCxn id="39" idx="0"/>
              <a:endCxn id="37" idx="0"/>
            </p:cNvCxnSpPr>
            <p:nvPr/>
          </p:nvCxnSpPr>
          <p:spPr>
            <a:xfrm>
              <a:off x="4791779" y="2822959"/>
              <a:ext cx="562925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6AD860A-0E67-D84C-86D1-5AF52EE5C75B}"/>
                </a:ext>
              </a:extLst>
            </p:cNvPr>
            <p:cNvCxnSpPr>
              <a:cxnSpLocks/>
              <a:stCxn id="37" idx="2"/>
              <a:endCxn id="39" idx="2"/>
            </p:cNvCxnSpPr>
            <p:nvPr/>
          </p:nvCxnSpPr>
          <p:spPr>
            <a:xfrm flipH="1">
              <a:off x="4791779" y="3844672"/>
              <a:ext cx="562925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867196-D2A3-344E-AFEE-AB3BBD99FC29}"/>
                </a:ext>
              </a:extLst>
            </p:cNvPr>
            <p:cNvCxnSpPr>
              <a:cxnSpLocks/>
              <a:stCxn id="38" idx="0"/>
              <a:endCxn id="39" idx="0"/>
            </p:cNvCxnSpPr>
            <p:nvPr/>
          </p:nvCxnSpPr>
          <p:spPr>
            <a:xfrm>
              <a:off x="4583494" y="2725652"/>
              <a:ext cx="208285" cy="97306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A4FD43A-2A77-5F4D-96D3-7F0FCA8A9D73}"/>
                </a:ext>
              </a:extLst>
            </p:cNvPr>
            <p:cNvCxnSpPr>
              <a:cxnSpLocks/>
              <a:stCxn id="31" idx="0"/>
              <a:endCxn id="30" idx="0"/>
            </p:cNvCxnSpPr>
            <p:nvPr/>
          </p:nvCxnSpPr>
          <p:spPr>
            <a:xfrm flipV="1">
              <a:off x="3107814" y="2411843"/>
              <a:ext cx="712944" cy="1533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10ED2BA-66D3-EC41-AF9E-2841CE975224}"/>
                </a:ext>
              </a:extLst>
            </p:cNvPr>
            <p:cNvCxnSpPr>
              <a:cxnSpLocks/>
              <a:stCxn id="31" idx="2"/>
              <a:endCxn id="30" idx="2"/>
            </p:cNvCxnSpPr>
            <p:nvPr/>
          </p:nvCxnSpPr>
          <p:spPr>
            <a:xfrm>
              <a:off x="3107814" y="4254253"/>
              <a:ext cx="712944" cy="153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D20B878-057B-D24B-9667-8281C444FBE0}"/>
                </a:ext>
              </a:extLst>
            </p:cNvPr>
            <p:cNvCxnSpPr>
              <a:cxnSpLocks/>
              <a:stCxn id="27" idx="0"/>
              <a:endCxn id="38" idx="0"/>
            </p:cNvCxnSpPr>
            <p:nvPr/>
          </p:nvCxnSpPr>
          <p:spPr>
            <a:xfrm flipV="1">
              <a:off x="4029044" y="2725653"/>
              <a:ext cx="554452" cy="1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172A616-E7EF-1D48-B8A3-B13AE98BE67D}"/>
                </a:ext>
              </a:extLst>
            </p:cNvPr>
            <p:cNvCxnSpPr>
              <a:cxnSpLocks/>
              <a:stCxn id="38" idx="2"/>
              <a:endCxn id="27" idx="2"/>
            </p:cNvCxnSpPr>
            <p:nvPr/>
          </p:nvCxnSpPr>
          <p:spPr>
            <a:xfrm flipH="1" flipV="1">
              <a:off x="4029044" y="3941977"/>
              <a:ext cx="554452" cy="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3B181C6-3B22-2640-92CD-FB5680EEBA78}"/>
                </a:ext>
              </a:extLst>
            </p:cNvPr>
            <p:cNvCxnSpPr>
              <a:cxnSpLocks/>
              <a:stCxn id="30" idx="0"/>
              <a:endCxn id="27" idx="0"/>
            </p:cNvCxnSpPr>
            <p:nvPr/>
          </p:nvCxnSpPr>
          <p:spPr>
            <a:xfrm>
              <a:off x="3820760" y="2411843"/>
              <a:ext cx="208284" cy="313811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BC524AD-CA7D-FF4E-A0D7-8E4020D1638C}"/>
                </a:ext>
              </a:extLst>
            </p:cNvPr>
            <p:cNvCxnSpPr>
              <a:cxnSpLocks/>
              <a:stCxn id="30" idx="2"/>
              <a:endCxn id="27" idx="2"/>
            </p:cNvCxnSpPr>
            <p:nvPr/>
          </p:nvCxnSpPr>
          <p:spPr>
            <a:xfrm flipV="1">
              <a:off x="3820760" y="3941977"/>
              <a:ext cx="208284" cy="313811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B84DE6-A953-1642-B79E-27B4A1BEBB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7979" y="3816424"/>
              <a:ext cx="208286" cy="97306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04500F8-5A42-6F47-A82A-2E7CC3CA98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8660" y="2725652"/>
              <a:ext cx="624334" cy="97307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01D2B31-87C1-1843-9C7C-49431889EA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88661" y="3844672"/>
              <a:ext cx="624333" cy="6688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D7585EA-BBCF-E94D-9663-AA6A30CFAB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1180" y="2448266"/>
              <a:ext cx="697420" cy="24697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BC10CB3-1112-264E-AB3A-195CD28E39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31180" y="3911559"/>
              <a:ext cx="670480" cy="34133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76D7044-250B-FF44-A822-31791AC2E9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5039" y="2410485"/>
              <a:ext cx="712944" cy="1533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DE25F30-CECD-A84B-85E8-F21F5CCB656F}"/>
                </a:ext>
              </a:extLst>
            </p:cNvPr>
            <p:cNvCxnSpPr>
              <a:cxnSpLocks/>
            </p:cNvCxnSpPr>
            <p:nvPr/>
          </p:nvCxnSpPr>
          <p:spPr>
            <a:xfrm>
              <a:off x="7115039" y="4252895"/>
              <a:ext cx="712944" cy="153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4CD3A59-E3C3-934A-9B7F-6698EC0000CE}"/>
                </a:ext>
              </a:extLst>
            </p:cNvPr>
            <p:cNvSpPr/>
            <p:nvPr/>
          </p:nvSpPr>
          <p:spPr>
            <a:xfrm>
              <a:off x="5309588" y="2822959"/>
              <a:ext cx="90231" cy="1021713"/>
            </a:xfrm>
            <a:prstGeom prst="rect">
              <a:avLst/>
            </a:prstGeom>
            <a:solidFill>
              <a:srgbClr val="008F00"/>
            </a:solidFill>
            <a:ln>
              <a:solidFill>
                <a:srgbClr val="008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773FC1-1DA3-5C40-AD2F-F5BB8EA1D869}"/>
                </a:ext>
              </a:extLst>
            </p:cNvPr>
            <p:cNvSpPr>
              <a:spLocks/>
            </p:cNvSpPr>
            <p:nvPr/>
          </p:nvSpPr>
          <p:spPr>
            <a:xfrm>
              <a:off x="3983928" y="2725654"/>
              <a:ext cx="90231" cy="1216323"/>
            </a:xfrm>
            <a:prstGeom prst="rect">
              <a:avLst/>
            </a:prstGeom>
            <a:solidFill>
              <a:srgbClr val="008F00">
                <a:alpha val="50000"/>
              </a:srgbClr>
            </a:solidFill>
            <a:ln>
              <a:solidFill>
                <a:srgbClr val="008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45AD2D-4CCD-874D-98E1-25DAF928AB7C}"/>
                </a:ext>
              </a:extLst>
            </p:cNvPr>
            <p:cNvSpPr>
              <a:spLocks/>
            </p:cNvSpPr>
            <p:nvPr/>
          </p:nvSpPr>
          <p:spPr>
            <a:xfrm>
              <a:off x="3775644" y="2411843"/>
              <a:ext cx="90231" cy="1843945"/>
            </a:xfrm>
            <a:prstGeom prst="rect">
              <a:avLst/>
            </a:prstGeom>
            <a:solidFill>
              <a:srgbClr val="008F00"/>
            </a:solidFill>
            <a:ln>
              <a:solidFill>
                <a:srgbClr val="008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3272D5D-2019-6548-840D-849B14A62146}"/>
                </a:ext>
              </a:extLst>
            </p:cNvPr>
            <p:cNvSpPr>
              <a:spLocks/>
            </p:cNvSpPr>
            <p:nvPr/>
          </p:nvSpPr>
          <p:spPr>
            <a:xfrm flipH="1">
              <a:off x="6012994" y="2695234"/>
              <a:ext cx="244262" cy="1216325"/>
            </a:xfrm>
            <a:prstGeom prst="rect">
              <a:avLst/>
            </a:prstGeom>
            <a:solidFill>
              <a:srgbClr val="0096FF"/>
            </a:solidFill>
            <a:ln>
              <a:solidFill>
                <a:srgbClr val="009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58439C7-960D-5947-A48D-33FED471A03F}"/>
                </a:ext>
              </a:extLst>
            </p:cNvPr>
            <p:cNvSpPr>
              <a:spLocks/>
            </p:cNvSpPr>
            <p:nvPr/>
          </p:nvSpPr>
          <p:spPr>
            <a:xfrm flipH="1">
              <a:off x="6909614" y="2409670"/>
              <a:ext cx="248400" cy="1843945"/>
            </a:xfrm>
            <a:prstGeom prst="rect">
              <a:avLst/>
            </a:prstGeom>
            <a:solidFill>
              <a:srgbClr val="0096FF"/>
            </a:solidFill>
            <a:ln>
              <a:solidFill>
                <a:srgbClr val="009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C26C980-2FF0-9344-BDB7-BB67058741CC}"/>
                </a:ext>
              </a:extLst>
            </p:cNvPr>
            <p:cNvSpPr>
              <a:spLocks/>
            </p:cNvSpPr>
            <p:nvPr/>
          </p:nvSpPr>
          <p:spPr>
            <a:xfrm>
              <a:off x="4538378" y="2725652"/>
              <a:ext cx="90231" cy="1216325"/>
            </a:xfrm>
            <a:prstGeom prst="rect">
              <a:avLst/>
            </a:prstGeom>
            <a:solidFill>
              <a:srgbClr val="008F00"/>
            </a:solidFill>
            <a:ln>
              <a:solidFill>
                <a:srgbClr val="008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874316C-5631-F646-B336-AB97C60111F4}"/>
                </a:ext>
              </a:extLst>
            </p:cNvPr>
            <p:cNvSpPr>
              <a:spLocks/>
            </p:cNvSpPr>
            <p:nvPr/>
          </p:nvSpPr>
          <p:spPr>
            <a:xfrm>
              <a:off x="4746663" y="2822959"/>
              <a:ext cx="90231" cy="1021713"/>
            </a:xfrm>
            <a:prstGeom prst="rect">
              <a:avLst/>
            </a:prstGeom>
            <a:solidFill>
              <a:srgbClr val="008F00">
                <a:alpha val="50000"/>
              </a:srgbClr>
            </a:solidFill>
            <a:ln>
              <a:solidFill>
                <a:srgbClr val="008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U-Turn Arrow 5">
            <a:extLst>
              <a:ext uri="{FF2B5EF4-FFF2-40B4-BE49-F238E27FC236}">
                <a16:creationId xmlns:a16="http://schemas.microsoft.com/office/drawing/2014/main" id="{86B14F9E-375E-1947-94F5-2BADDD4BF3AC}"/>
              </a:ext>
            </a:extLst>
          </p:cNvPr>
          <p:cNvSpPr/>
          <p:nvPr/>
        </p:nvSpPr>
        <p:spPr>
          <a:xfrm>
            <a:off x="3229008" y="2251949"/>
            <a:ext cx="3224951" cy="734609"/>
          </a:xfrm>
          <a:prstGeom prst="uturnArrow">
            <a:avLst>
              <a:gd name="adj1" fmla="val 16316"/>
              <a:gd name="adj2" fmla="val 25000"/>
              <a:gd name="adj3" fmla="val 25000"/>
              <a:gd name="adj4" fmla="val 43750"/>
              <a:gd name="adj5" fmla="val 5763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U-Turn Arrow 89">
            <a:extLst>
              <a:ext uri="{FF2B5EF4-FFF2-40B4-BE49-F238E27FC236}">
                <a16:creationId xmlns:a16="http://schemas.microsoft.com/office/drawing/2014/main" id="{97C30220-44C2-4E45-888B-E8C16BC3D552}"/>
              </a:ext>
            </a:extLst>
          </p:cNvPr>
          <p:cNvSpPr/>
          <p:nvPr/>
        </p:nvSpPr>
        <p:spPr>
          <a:xfrm>
            <a:off x="4007544" y="2718022"/>
            <a:ext cx="1394492" cy="385042"/>
          </a:xfrm>
          <a:prstGeom prst="uturnArrow">
            <a:avLst>
              <a:gd name="adj1" fmla="val 18822"/>
              <a:gd name="adj2" fmla="val 25000"/>
              <a:gd name="adj3" fmla="val 25000"/>
              <a:gd name="adj4" fmla="val 43750"/>
              <a:gd name="adj5" fmla="val 688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F0001F5-9E55-B443-947B-8021BBB275BD}"/>
              </a:ext>
            </a:extLst>
          </p:cNvPr>
          <p:cNvSpPr txBox="1"/>
          <p:nvPr/>
        </p:nvSpPr>
        <p:spPr>
          <a:xfrm>
            <a:off x="946321" y="1599545"/>
            <a:ext cx="677268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err="1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Unpooling</a:t>
            </a:r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 				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locality information via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skip connection</a:t>
            </a:r>
            <a:endParaRPr lang="en-US" b="1" dirty="0">
              <a:solidFill>
                <a:srgbClr val="00A6D6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A275E2-D603-604E-AB19-2CF457D2BA60}"/>
              </a:ext>
            </a:extLst>
          </p:cNvPr>
          <p:cNvGrpSpPr/>
          <p:nvPr/>
        </p:nvGrpSpPr>
        <p:grpSpPr>
          <a:xfrm>
            <a:off x="4456034" y="2559470"/>
            <a:ext cx="399747" cy="394296"/>
            <a:chOff x="2334005" y="1788485"/>
            <a:chExt cx="1185468" cy="1148235"/>
          </a:xfrm>
        </p:grpSpPr>
        <p:sp>
          <p:nvSpPr>
            <p:cNvPr id="93" name="Rechteck 72">
              <a:extLst>
                <a:ext uri="{FF2B5EF4-FFF2-40B4-BE49-F238E27FC236}">
                  <a16:creationId xmlns:a16="http://schemas.microsoft.com/office/drawing/2014/main" id="{705E1AEA-9EFA-3141-BD97-53A73EB0E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4005" y="1788485"/>
              <a:ext cx="590650" cy="576000"/>
            </a:xfrm>
            <a:prstGeom prst="rect">
              <a:avLst/>
            </a:prstGeom>
            <a:solidFill>
              <a:srgbClr val="C00000">
                <a:alpha val="55000"/>
              </a:srgbClr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100"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94" name="Rechteck 73">
              <a:extLst>
                <a:ext uri="{FF2B5EF4-FFF2-40B4-BE49-F238E27FC236}">
                  <a16:creationId xmlns:a16="http://schemas.microsoft.com/office/drawing/2014/main" id="{61236C0C-9E76-3C49-B06C-CA0B578716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8823" y="1788485"/>
              <a:ext cx="590650" cy="576000"/>
            </a:xfrm>
            <a:prstGeom prst="rect">
              <a:avLst/>
            </a:prstGeom>
            <a:solidFill>
              <a:srgbClr val="00B050">
                <a:alpha val="55000"/>
              </a:srgbClr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100"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95" name="Rechteck 78">
              <a:extLst>
                <a:ext uri="{FF2B5EF4-FFF2-40B4-BE49-F238E27FC236}">
                  <a16:creationId xmlns:a16="http://schemas.microsoft.com/office/drawing/2014/main" id="{05E3AC2F-9155-7248-9E6F-C047E7BEC2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4005" y="2360720"/>
              <a:ext cx="590650" cy="576000"/>
            </a:xfrm>
            <a:prstGeom prst="rect">
              <a:avLst/>
            </a:prstGeom>
            <a:solidFill>
              <a:srgbClr val="0096FF">
                <a:alpha val="55000"/>
              </a:srgbClr>
            </a:solidFill>
            <a:ln w="6350">
              <a:solidFill>
                <a:srgbClr val="009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100"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01" name="Rechteck 79">
              <a:extLst>
                <a:ext uri="{FF2B5EF4-FFF2-40B4-BE49-F238E27FC236}">
                  <a16:creationId xmlns:a16="http://schemas.microsoft.com/office/drawing/2014/main" id="{E6EB85DB-38CA-C041-9207-1D42E658AC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8823" y="2360720"/>
              <a:ext cx="590650" cy="576000"/>
            </a:xfrm>
            <a:prstGeom prst="rect">
              <a:avLst/>
            </a:prstGeom>
            <a:solidFill>
              <a:srgbClr val="FFC000">
                <a:alpha val="55000"/>
              </a:srgbClr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100"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9AE1FEC-1A69-824A-8E2A-FF712E11EA2E}"/>
              </a:ext>
            </a:extLst>
          </p:cNvPr>
          <p:cNvGrpSpPr/>
          <p:nvPr/>
        </p:nvGrpSpPr>
        <p:grpSpPr>
          <a:xfrm>
            <a:off x="4447211" y="2014240"/>
            <a:ext cx="399747" cy="394296"/>
            <a:chOff x="2334005" y="1788485"/>
            <a:chExt cx="1185468" cy="1148235"/>
          </a:xfrm>
        </p:grpSpPr>
        <p:sp>
          <p:nvSpPr>
            <p:cNvPr id="103" name="Rechteck 72">
              <a:extLst>
                <a:ext uri="{FF2B5EF4-FFF2-40B4-BE49-F238E27FC236}">
                  <a16:creationId xmlns:a16="http://schemas.microsoft.com/office/drawing/2014/main" id="{4B298C9A-F87D-6D42-8CE2-739418B953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4005" y="1788485"/>
              <a:ext cx="590650" cy="576000"/>
            </a:xfrm>
            <a:prstGeom prst="rect">
              <a:avLst/>
            </a:prstGeom>
            <a:solidFill>
              <a:srgbClr val="C00000">
                <a:alpha val="55000"/>
              </a:srgbClr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100"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04" name="Rechteck 73">
              <a:extLst>
                <a:ext uri="{FF2B5EF4-FFF2-40B4-BE49-F238E27FC236}">
                  <a16:creationId xmlns:a16="http://schemas.microsoft.com/office/drawing/2014/main" id="{B18D5DC9-93DC-9645-8FAF-F8800FCFFC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8823" y="1788485"/>
              <a:ext cx="590650" cy="576000"/>
            </a:xfrm>
            <a:prstGeom prst="rect">
              <a:avLst/>
            </a:prstGeom>
            <a:solidFill>
              <a:srgbClr val="00B050">
                <a:alpha val="55000"/>
              </a:srgbClr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100"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07" name="Rechteck 78">
              <a:extLst>
                <a:ext uri="{FF2B5EF4-FFF2-40B4-BE49-F238E27FC236}">
                  <a16:creationId xmlns:a16="http://schemas.microsoft.com/office/drawing/2014/main" id="{A061D1AC-1569-FD4C-AF08-8F86B757B6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4005" y="2360720"/>
              <a:ext cx="590650" cy="576000"/>
            </a:xfrm>
            <a:prstGeom prst="rect">
              <a:avLst/>
            </a:prstGeom>
            <a:solidFill>
              <a:srgbClr val="0096FF">
                <a:alpha val="55000"/>
              </a:srgbClr>
            </a:solidFill>
            <a:ln w="6350">
              <a:solidFill>
                <a:srgbClr val="009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100"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08" name="Rechteck 79">
              <a:extLst>
                <a:ext uri="{FF2B5EF4-FFF2-40B4-BE49-F238E27FC236}">
                  <a16:creationId xmlns:a16="http://schemas.microsoft.com/office/drawing/2014/main" id="{C90180FD-0A0B-7F4D-865E-7CE97B3879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8823" y="2360720"/>
              <a:ext cx="590650" cy="576000"/>
            </a:xfrm>
            <a:prstGeom prst="rect">
              <a:avLst/>
            </a:prstGeom>
            <a:solidFill>
              <a:srgbClr val="FFC000">
                <a:alpha val="55000"/>
              </a:srgbClr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100"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5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5D0D9-FED6-8B46-AFB9-A85B07F0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Segmentation – </a:t>
            </a:r>
            <a:r>
              <a:rPr lang="en-US" dirty="0" err="1"/>
              <a:t>Upsampling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FA2584-1BAF-B24F-A51B-ACE46F6E197F}"/>
              </a:ext>
            </a:extLst>
          </p:cNvPr>
          <p:cNvSpPr txBox="1"/>
          <p:nvPr/>
        </p:nvSpPr>
        <p:spPr>
          <a:xfrm>
            <a:off x="946321" y="1599545"/>
            <a:ext cx="701794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err="1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Unpooling</a:t>
            </a:r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 				</a:t>
            </a:r>
            <a:r>
              <a:rPr lang="en-US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upsampled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matrix is sparse 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sym typeface="Wingdings" pitchFamily="2" charset="2"/>
              </a:rPr>
              <a:t>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sym typeface="Wingdings" pitchFamily="2" charset="2"/>
              </a:rPr>
              <a:t>densify by </a:t>
            </a:r>
          </a:p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sym typeface="Wingdings" pitchFamily="2" charset="2"/>
              </a:rPr>
              <a:t>						transpose convolution</a:t>
            </a:r>
            <a:endParaRPr lang="en-US" b="1" dirty="0">
              <a:solidFill>
                <a:srgbClr val="00A6D6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70FD106-539B-1845-A595-5A9EF9A0690F}"/>
              </a:ext>
            </a:extLst>
          </p:cNvPr>
          <p:cNvSpPr txBox="1"/>
          <p:nvPr/>
        </p:nvSpPr>
        <p:spPr>
          <a:xfrm>
            <a:off x="946321" y="1599545"/>
            <a:ext cx="117339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err="1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Unpooling</a:t>
            </a:r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6843B46-7BCA-0447-AC7B-06D0B669BF50}"/>
                  </a:ext>
                </a:extLst>
              </p:cNvPr>
              <p:cNvSpPr txBox="1"/>
              <p:nvPr/>
            </p:nvSpPr>
            <p:spPr>
              <a:xfrm>
                <a:off x="1398158" y="2405610"/>
                <a:ext cx="46840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rgbClr val="00A6D6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Discrete Convolution: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00A6D6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6843B46-7BCA-0447-AC7B-06D0B669B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158" y="2405610"/>
                <a:ext cx="4684039" cy="276999"/>
              </a:xfrm>
              <a:prstGeom prst="rect">
                <a:avLst/>
              </a:prstGeom>
              <a:blipFill>
                <a:blip r:embed="rId2"/>
                <a:stretch>
                  <a:fillRect l="-2973" t="-21739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Down Arrow 110">
            <a:extLst>
              <a:ext uri="{FF2B5EF4-FFF2-40B4-BE49-F238E27FC236}">
                <a16:creationId xmlns:a16="http://schemas.microsoft.com/office/drawing/2014/main" id="{FD8D6C9A-2799-794D-BB27-8C5002532D25}"/>
              </a:ext>
            </a:extLst>
          </p:cNvPr>
          <p:cNvSpPr/>
          <p:nvPr/>
        </p:nvSpPr>
        <p:spPr>
          <a:xfrm rot="16200000">
            <a:off x="970830" y="2359444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EFDF11-82EB-5F4F-A6CB-8B0E9F2DB5AF}"/>
                  </a:ext>
                </a:extLst>
              </p:cNvPr>
              <p:cNvSpPr txBox="1"/>
              <p:nvPr/>
            </p:nvSpPr>
            <p:spPr>
              <a:xfrm>
                <a:off x="1546298" y="3448485"/>
                <a:ext cx="1245982" cy="415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EFDF11-82EB-5F4F-A6CB-8B0E9F2DB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298" y="3448485"/>
                <a:ext cx="1245982" cy="415883"/>
              </a:xfrm>
              <a:prstGeom prst="rect">
                <a:avLst/>
              </a:prstGeom>
              <a:blipFill>
                <a:blip r:embed="rId3"/>
                <a:stretch>
                  <a:fillRect l="-303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>
            <a:extLst>
              <a:ext uri="{FF2B5EF4-FFF2-40B4-BE49-F238E27FC236}">
                <a16:creationId xmlns:a16="http://schemas.microsoft.com/office/drawing/2014/main" id="{2C5D27B0-EEF6-BD44-ABBF-D1F5AA95BB89}"/>
              </a:ext>
            </a:extLst>
          </p:cNvPr>
          <p:cNvSpPr txBox="1"/>
          <p:nvPr/>
        </p:nvSpPr>
        <p:spPr>
          <a:xfrm>
            <a:off x="4253068" y="243532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2924324-F69D-BC48-8FCF-01486950FD85}"/>
              </a:ext>
            </a:extLst>
          </p:cNvPr>
          <p:cNvGrpSpPr/>
          <p:nvPr/>
        </p:nvGrpSpPr>
        <p:grpSpPr>
          <a:xfrm>
            <a:off x="7522877" y="1809603"/>
            <a:ext cx="1349603" cy="803569"/>
            <a:chOff x="1431049" y="1112608"/>
            <a:chExt cx="3867246" cy="2302603"/>
          </a:xfrm>
        </p:grpSpPr>
        <p:grpSp>
          <p:nvGrpSpPr>
            <p:cNvPr id="114" name="Gruppieren 7">
              <a:extLst>
                <a:ext uri="{FF2B5EF4-FFF2-40B4-BE49-F238E27FC236}">
                  <a16:creationId xmlns:a16="http://schemas.microsoft.com/office/drawing/2014/main" id="{421DB2B6-8BAF-2D4C-A2DD-8E3B0EB15B25}"/>
                </a:ext>
              </a:extLst>
            </p:cNvPr>
            <p:cNvGrpSpPr/>
            <p:nvPr/>
          </p:nvGrpSpPr>
          <p:grpSpPr>
            <a:xfrm>
              <a:off x="2920802" y="1112608"/>
              <a:ext cx="2377493" cy="2302603"/>
              <a:chOff x="2920802" y="1112608"/>
              <a:chExt cx="2377493" cy="2302603"/>
            </a:xfrm>
          </p:grpSpPr>
          <p:grpSp>
            <p:nvGrpSpPr>
              <p:cNvPr id="124" name="Gruppieren 2">
                <a:extLst>
                  <a:ext uri="{FF2B5EF4-FFF2-40B4-BE49-F238E27FC236}">
                    <a16:creationId xmlns:a16="http://schemas.microsoft.com/office/drawing/2014/main" id="{A81176A1-2AB4-A948-BEC8-9129C638145B}"/>
                  </a:ext>
                </a:extLst>
              </p:cNvPr>
              <p:cNvGrpSpPr/>
              <p:nvPr/>
            </p:nvGrpSpPr>
            <p:grpSpPr>
              <a:xfrm>
                <a:off x="2920802" y="1112608"/>
                <a:ext cx="2376113" cy="576000"/>
                <a:chOff x="3131222" y="1102356"/>
                <a:chExt cx="2376113" cy="576000"/>
              </a:xfrm>
            </p:grpSpPr>
            <p:sp>
              <p:nvSpPr>
                <p:cNvPr id="140" name="Rechteck 52">
                  <a:extLst>
                    <a:ext uri="{FF2B5EF4-FFF2-40B4-BE49-F238E27FC236}">
                      <a16:creationId xmlns:a16="http://schemas.microsoft.com/office/drawing/2014/main" id="{6A57CB2C-CC0E-FA4F-B2A4-5F70DEE26E1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1222" y="1102356"/>
                  <a:ext cx="590650" cy="576000"/>
                </a:xfrm>
                <a:prstGeom prst="rect">
                  <a:avLst/>
                </a:prstGeom>
                <a:solidFill>
                  <a:schemeClr val="tx2">
                    <a:lumMod val="75000"/>
                    <a:alpha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1" name="Rechteck 53">
                  <a:extLst>
                    <a:ext uri="{FF2B5EF4-FFF2-40B4-BE49-F238E27FC236}">
                      <a16:creationId xmlns:a16="http://schemas.microsoft.com/office/drawing/2014/main" id="{75A96BAA-7A3F-6541-843D-D0D86F3F9EB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27049" y="1102356"/>
                  <a:ext cx="590650" cy="576000"/>
                </a:xfrm>
                <a:prstGeom prst="rect">
                  <a:avLst/>
                </a:prstGeom>
                <a:solidFill>
                  <a:schemeClr val="tx2">
                    <a:lumMod val="75000"/>
                    <a:alpha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2" name="Rechteck 48">
                  <a:extLst>
                    <a:ext uri="{FF2B5EF4-FFF2-40B4-BE49-F238E27FC236}">
                      <a16:creationId xmlns:a16="http://schemas.microsoft.com/office/drawing/2014/main" id="{AE5E82AD-A88A-094E-A99E-77488A7C6D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21867" y="1102356"/>
                  <a:ext cx="590650" cy="576000"/>
                </a:xfrm>
                <a:prstGeom prst="rect">
                  <a:avLst/>
                </a:prstGeom>
                <a:solidFill>
                  <a:schemeClr val="tx2">
                    <a:lumMod val="75000"/>
                    <a:alpha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3" name="Rechteck 49">
                  <a:extLst>
                    <a:ext uri="{FF2B5EF4-FFF2-40B4-BE49-F238E27FC236}">
                      <a16:creationId xmlns:a16="http://schemas.microsoft.com/office/drawing/2014/main" id="{4D7831E6-6F9F-914C-BED0-380B2A70B35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16685" y="1102356"/>
                  <a:ext cx="590650" cy="576000"/>
                </a:xfrm>
                <a:prstGeom prst="rect">
                  <a:avLst/>
                </a:prstGeom>
                <a:solidFill>
                  <a:schemeClr val="tx2">
                    <a:lumMod val="75000"/>
                    <a:alpha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25" name="Gruppieren 70">
                <a:extLst>
                  <a:ext uri="{FF2B5EF4-FFF2-40B4-BE49-F238E27FC236}">
                    <a16:creationId xmlns:a16="http://schemas.microsoft.com/office/drawing/2014/main" id="{F4BACF81-B7C8-E647-AA2F-861BFE48FF1E}"/>
                  </a:ext>
                </a:extLst>
              </p:cNvPr>
              <p:cNvGrpSpPr/>
              <p:nvPr/>
            </p:nvGrpSpPr>
            <p:grpSpPr>
              <a:xfrm>
                <a:off x="2920802" y="1688607"/>
                <a:ext cx="2376113" cy="576000"/>
                <a:chOff x="3131222" y="1102356"/>
                <a:chExt cx="2376113" cy="576000"/>
              </a:xfrm>
            </p:grpSpPr>
            <p:sp>
              <p:nvSpPr>
                <p:cNvPr id="136" name="Rechteck 71">
                  <a:extLst>
                    <a:ext uri="{FF2B5EF4-FFF2-40B4-BE49-F238E27FC236}">
                      <a16:creationId xmlns:a16="http://schemas.microsoft.com/office/drawing/2014/main" id="{4B03D959-8BE7-B64B-8292-5AAEE1D918E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1222" y="1102356"/>
                  <a:ext cx="590650" cy="576000"/>
                </a:xfrm>
                <a:prstGeom prst="rect">
                  <a:avLst/>
                </a:prstGeom>
                <a:solidFill>
                  <a:schemeClr val="tx2">
                    <a:lumMod val="75000"/>
                    <a:alpha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7" name="Rechteck 72">
                  <a:extLst>
                    <a:ext uri="{FF2B5EF4-FFF2-40B4-BE49-F238E27FC236}">
                      <a16:creationId xmlns:a16="http://schemas.microsoft.com/office/drawing/2014/main" id="{D4CB5ED8-62A4-0F46-8367-A76F5975FC5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27049" y="1102356"/>
                  <a:ext cx="590650" cy="576000"/>
                </a:xfrm>
                <a:prstGeom prst="rect">
                  <a:avLst/>
                </a:prstGeom>
                <a:solidFill>
                  <a:schemeClr val="tx2">
                    <a:lumMod val="75000"/>
                    <a:alpha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8" name="Rechteck 73">
                  <a:extLst>
                    <a:ext uri="{FF2B5EF4-FFF2-40B4-BE49-F238E27FC236}">
                      <a16:creationId xmlns:a16="http://schemas.microsoft.com/office/drawing/2014/main" id="{2BEF2011-864A-EF44-8548-1B39E7D68BE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21867" y="1102356"/>
                  <a:ext cx="590650" cy="576000"/>
                </a:xfrm>
                <a:prstGeom prst="rect">
                  <a:avLst/>
                </a:prstGeom>
                <a:solidFill>
                  <a:schemeClr val="tx2">
                    <a:lumMod val="75000"/>
                    <a:alpha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9" name="Rechteck 74">
                  <a:extLst>
                    <a:ext uri="{FF2B5EF4-FFF2-40B4-BE49-F238E27FC236}">
                      <a16:creationId xmlns:a16="http://schemas.microsoft.com/office/drawing/2014/main" id="{DAC3F496-E4BC-3A46-A75E-D76C22040C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16685" y="1102356"/>
                  <a:ext cx="590650" cy="576000"/>
                </a:xfrm>
                <a:prstGeom prst="rect">
                  <a:avLst/>
                </a:prstGeom>
                <a:solidFill>
                  <a:schemeClr val="tx2">
                    <a:lumMod val="75000"/>
                    <a:alpha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26" name="Gruppieren 76">
                <a:extLst>
                  <a:ext uri="{FF2B5EF4-FFF2-40B4-BE49-F238E27FC236}">
                    <a16:creationId xmlns:a16="http://schemas.microsoft.com/office/drawing/2014/main" id="{78A6B26A-1497-174E-9C5B-E0675DEFE8BF}"/>
                  </a:ext>
                </a:extLst>
              </p:cNvPr>
              <p:cNvGrpSpPr/>
              <p:nvPr/>
            </p:nvGrpSpPr>
            <p:grpSpPr>
              <a:xfrm>
                <a:off x="2920802" y="2260842"/>
                <a:ext cx="2376113" cy="576000"/>
                <a:chOff x="3131222" y="1108842"/>
                <a:chExt cx="2376113" cy="576000"/>
              </a:xfrm>
            </p:grpSpPr>
            <p:sp>
              <p:nvSpPr>
                <p:cNvPr id="132" name="Rechteck 77">
                  <a:extLst>
                    <a:ext uri="{FF2B5EF4-FFF2-40B4-BE49-F238E27FC236}">
                      <a16:creationId xmlns:a16="http://schemas.microsoft.com/office/drawing/2014/main" id="{D0B055EA-7B4C-F945-B01B-B833CE05C25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1222" y="1108842"/>
                  <a:ext cx="590650" cy="576000"/>
                </a:xfrm>
                <a:prstGeom prst="rect">
                  <a:avLst/>
                </a:prstGeom>
                <a:solidFill>
                  <a:schemeClr val="tx2">
                    <a:lumMod val="50000"/>
                    <a:alpha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3" name="Rechteck 78">
                  <a:extLst>
                    <a:ext uri="{FF2B5EF4-FFF2-40B4-BE49-F238E27FC236}">
                      <a16:creationId xmlns:a16="http://schemas.microsoft.com/office/drawing/2014/main" id="{413DAB6C-0029-C441-A255-A6ABC936F4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27049" y="1108842"/>
                  <a:ext cx="590650" cy="576000"/>
                </a:xfrm>
                <a:prstGeom prst="rect">
                  <a:avLst/>
                </a:prstGeom>
                <a:solidFill>
                  <a:schemeClr val="tx2">
                    <a:lumMod val="50000"/>
                    <a:alpha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4" name="Rechteck 79">
                  <a:extLst>
                    <a:ext uri="{FF2B5EF4-FFF2-40B4-BE49-F238E27FC236}">
                      <a16:creationId xmlns:a16="http://schemas.microsoft.com/office/drawing/2014/main" id="{B9C6E83D-EF33-A64C-AB23-4B7613377E7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21867" y="1108842"/>
                  <a:ext cx="590650" cy="576000"/>
                </a:xfrm>
                <a:prstGeom prst="rect">
                  <a:avLst/>
                </a:prstGeom>
                <a:solidFill>
                  <a:schemeClr val="tx2">
                    <a:lumMod val="75000"/>
                    <a:alpha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5" name="Rechteck 80">
                  <a:extLst>
                    <a:ext uri="{FF2B5EF4-FFF2-40B4-BE49-F238E27FC236}">
                      <a16:creationId xmlns:a16="http://schemas.microsoft.com/office/drawing/2014/main" id="{48F040B8-88A6-5541-83BE-43FF549E366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16685" y="1108842"/>
                  <a:ext cx="590650" cy="576000"/>
                </a:xfrm>
                <a:prstGeom prst="rect">
                  <a:avLst/>
                </a:prstGeom>
                <a:solidFill>
                  <a:schemeClr val="tx2">
                    <a:lumMod val="75000"/>
                    <a:alpha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27" name="Gruppieren 82">
                <a:extLst>
                  <a:ext uri="{FF2B5EF4-FFF2-40B4-BE49-F238E27FC236}">
                    <a16:creationId xmlns:a16="http://schemas.microsoft.com/office/drawing/2014/main" id="{3A19FF49-6025-6342-9401-BAF90E7B68E7}"/>
                  </a:ext>
                </a:extLst>
              </p:cNvPr>
              <p:cNvGrpSpPr/>
              <p:nvPr/>
            </p:nvGrpSpPr>
            <p:grpSpPr>
              <a:xfrm>
                <a:off x="2922182" y="2839211"/>
                <a:ext cx="2376113" cy="576000"/>
                <a:chOff x="3131222" y="1121463"/>
                <a:chExt cx="2376113" cy="576000"/>
              </a:xfrm>
            </p:grpSpPr>
            <p:sp>
              <p:nvSpPr>
                <p:cNvPr id="128" name="Rechteck 83">
                  <a:extLst>
                    <a:ext uri="{FF2B5EF4-FFF2-40B4-BE49-F238E27FC236}">
                      <a16:creationId xmlns:a16="http://schemas.microsoft.com/office/drawing/2014/main" id="{0D72EC8F-DC7D-464C-9459-CBBF2D7B95B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1222" y="1121463"/>
                  <a:ext cx="590650" cy="576000"/>
                </a:xfrm>
                <a:prstGeom prst="rect">
                  <a:avLst/>
                </a:prstGeom>
                <a:solidFill>
                  <a:schemeClr val="tx2">
                    <a:lumMod val="50000"/>
                    <a:alpha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9" name="Rechteck 84">
                  <a:extLst>
                    <a:ext uri="{FF2B5EF4-FFF2-40B4-BE49-F238E27FC236}">
                      <a16:creationId xmlns:a16="http://schemas.microsoft.com/office/drawing/2014/main" id="{40897E54-8DAB-554C-B71F-0AB3D519500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27049" y="1121463"/>
                  <a:ext cx="590650" cy="576000"/>
                </a:xfrm>
                <a:prstGeom prst="rect">
                  <a:avLst/>
                </a:prstGeom>
                <a:solidFill>
                  <a:schemeClr val="tx2">
                    <a:lumMod val="50000"/>
                    <a:alpha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0" name="Rechteck 85">
                  <a:extLst>
                    <a:ext uri="{FF2B5EF4-FFF2-40B4-BE49-F238E27FC236}">
                      <a16:creationId xmlns:a16="http://schemas.microsoft.com/office/drawing/2014/main" id="{67CBA692-9FDC-C542-BC88-922A8D41B57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21867" y="1121463"/>
                  <a:ext cx="590650" cy="576000"/>
                </a:xfrm>
                <a:prstGeom prst="rect">
                  <a:avLst/>
                </a:prstGeom>
                <a:solidFill>
                  <a:schemeClr val="tx2">
                    <a:lumMod val="75000"/>
                    <a:alpha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1" name="Rechteck 86">
                  <a:extLst>
                    <a:ext uri="{FF2B5EF4-FFF2-40B4-BE49-F238E27FC236}">
                      <a16:creationId xmlns:a16="http://schemas.microsoft.com/office/drawing/2014/main" id="{7636DBF7-F760-054C-A94D-105B9722ED7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16685" y="1121463"/>
                  <a:ext cx="590650" cy="576000"/>
                </a:xfrm>
                <a:prstGeom prst="rect">
                  <a:avLst/>
                </a:prstGeom>
                <a:solidFill>
                  <a:schemeClr val="tx2">
                    <a:lumMod val="75000"/>
                    <a:alpha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D60AE34-31D2-D44A-89F7-19EE58E773B4}"/>
                </a:ext>
              </a:extLst>
            </p:cNvPr>
            <p:cNvCxnSpPr>
              <a:cxnSpLocks/>
            </p:cNvCxnSpPr>
            <p:nvPr/>
          </p:nvCxnSpPr>
          <p:spPr>
            <a:xfrm>
              <a:off x="1431049" y="2994986"/>
              <a:ext cx="1490057" cy="37822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2EF2FDC-9DAA-D346-A45A-153FA28DE40A}"/>
                </a:ext>
              </a:extLst>
            </p:cNvPr>
            <p:cNvCxnSpPr>
              <a:cxnSpLocks/>
            </p:cNvCxnSpPr>
            <p:nvPr/>
          </p:nvCxnSpPr>
          <p:spPr>
            <a:xfrm>
              <a:off x="2026876" y="3009782"/>
              <a:ext cx="2077677" cy="35470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AC957C7-F22D-AC48-BE48-7A765D9B0F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6226" y="2272402"/>
              <a:ext cx="1481248" cy="18834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C42DD3A-EFC4-4545-9F0E-8A8ACC35C9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2053" y="2278008"/>
              <a:ext cx="2072504" cy="17007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26CB8A85-5467-7C4F-AADC-0BA28A782445}"/>
                </a:ext>
              </a:extLst>
            </p:cNvPr>
            <p:cNvGrpSpPr/>
            <p:nvPr/>
          </p:nvGrpSpPr>
          <p:grpSpPr>
            <a:xfrm>
              <a:off x="1436226" y="1857783"/>
              <a:ext cx="1186477" cy="1151999"/>
              <a:chOff x="3073202" y="1265008"/>
              <a:chExt cx="1186477" cy="1151999"/>
            </a:xfrm>
          </p:grpSpPr>
          <p:sp>
            <p:nvSpPr>
              <p:cNvPr id="120" name="Rechteck 52">
                <a:extLst>
                  <a:ext uri="{FF2B5EF4-FFF2-40B4-BE49-F238E27FC236}">
                    <a16:creationId xmlns:a16="http://schemas.microsoft.com/office/drawing/2014/main" id="{EFBD31AF-2171-7D48-9537-60935817DF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73202" y="1265008"/>
                <a:ext cx="590650" cy="576000"/>
              </a:xfrm>
              <a:prstGeom prst="rect">
                <a:avLst/>
              </a:prstGeom>
              <a:solidFill>
                <a:schemeClr val="accent5">
                  <a:lumMod val="75000"/>
                  <a:alpha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1" name="Rechteck 53">
                <a:extLst>
                  <a:ext uri="{FF2B5EF4-FFF2-40B4-BE49-F238E27FC236}">
                    <a16:creationId xmlns:a16="http://schemas.microsoft.com/office/drawing/2014/main" id="{D3A21640-1449-B347-A4E5-0F00C9DEE3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69029" y="1265008"/>
                <a:ext cx="590650" cy="576000"/>
              </a:xfrm>
              <a:prstGeom prst="rect">
                <a:avLst/>
              </a:prstGeom>
              <a:solidFill>
                <a:schemeClr val="accent5">
                  <a:lumMod val="75000"/>
                  <a:alpha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2" name="Rechteck 71">
                <a:extLst>
                  <a:ext uri="{FF2B5EF4-FFF2-40B4-BE49-F238E27FC236}">
                    <a16:creationId xmlns:a16="http://schemas.microsoft.com/office/drawing/2014/main" id="{CB038BA4-11F0-FE40-882E-71C853C2FF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73202" y="1841007"/>
                <a:ext cx="590650" cy="576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3" name="Rechteck 72">
                <a:extLst>
                  <a:ext uri="{FF2B5EF4-FFF2-40B4-BE49-F238E27FC236}">
                    <a16:creationId xmlns:a16="http://schemas.microsoft.com/office/drawing/2014/main" id="{9215627F-BB1E-5045-94E8-B6F8DF0B6F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69029" y="1841007"/>
                <a:ext cx="590650" cy="576000"/>
              </a:xfrm>
              <a:prstGeom prst="rect">
                <a:avLst/>
              </a:prstGeom>
              <a:solidFill>
                <a:schemeClr val="accent5">
                  <a:lumMod val="75000"/>
                  <a:alpha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4363ABDF-F01B-064C-BA14-9E003D9AD197}"/>
                  </a:ext>
                </a:extLst>
              </p:cNvPr>
              <p:cNvSpPr txBox="1"/>
              <p:nvPr/>
            </p:nvSpPr>
            <p:spPr>
              <a:xfrm>
                <a:off x="5177927" y="2516245"/>
                <a:ext cx="115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4363ABDF-F01B-064C-BA14-9E003D9AD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927" y="2516245"/>
                <a:ext cx="115416" cy="276999"/>
              </a:xfrm>
              <a:prstGeom prst="rect">
                <a:avLst/>
              </a:prstGeom>
              <a:blipFill>
                <a:blip r:embed="rId4"/>
                <a:stretch>
                  <a:fillRect l="-88889" r="-66667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826ABBC2-383E-B84A-81E0-7104FA62F121}"/>
                  </a:ext>
                </a:extLst>
              </p:cNvPr>
              <p:cNvSpPr txBox="1"/>
              <p:nvPr/>
            </p:nvSpPr>
            <p:spPr>
              <a:xfrm>
                <a:off x="1245936" y="2929956"/>
                <a:ext cx="19203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Convolving with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826ABBC2-383E-B84A-81E0-7104FA62F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936" y="2929956"/>
                <a:ext cx="1920398" cy="276999"/>
              </a:xfrm>
              <a:prstGeom prst="rect">
                <a:avLst/>
              </a:prstGeom>
              <a:blipFill>
                <a:blip r:embed="rId5"/>
                <a:stretch>
                  <a:fillRect l="-7237" t="-21739" r="-2632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D2EF97DE-539E-8840-B82E-DB5B4F17E2EA}"/>
              </a:ext>
            </a:extLst>
          </p:cNvPr>
          <p:cNvCxnSpPr>
            <a:cxnSpLocks/>
          </p:cNvCxnSpPr>
          <p:nvPr/>
        </p:nvCxnSpPr>
        <p:spPr>
          <a:xfrm>
            <a:off x="3542885" y="3418380"/>
            <a:ext cx="1320767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58F13517-ABF7-0C42-9020-D567074544CF}"/>
                  </a:ext>
                </a:extLst>
              </p:cNvPr>
              <p:cNvSpPr txBox="1"/>
              <p:nvPr/>
            </p:nvSpPr>
            <p:spPr>
              <a:xfrm>
                <a:off x="1398158" y="4127868"/>
                <a:ext cx="51248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rgbClr val="00A6D6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Transposed Convolution: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58F13517-ABF7-0C42-9020-D56707454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158" y="4127868"/>
                <a:ext cx="5124864" cy="276999"/>
              </a:xfrm>
              <a:prstGeom prst="rect">
                <a:avLst/>
              </a:prstGeom>
              <a:blipFill>
                <a:blip r:embed="rId6"/>
                <a:stretch>
                  <a:fillRect l="-2716" t="-21739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Down Arrow 151">
            <a:extLst>
              <a:ext uri="{FF2B5EF4-FFF2-40B4-BE49-F238E27FC236}">
                <a16:creationId xmlns:a16="http://schemas.microsoft.com/office/drawing/2014/main" id="{357AFE7E-6F65-9B46-B953-6523231B0FF2}"/>
              </a:ext>
            </a:extLst>
          </p:cNvPr>
          <p:cNvSpPr/>
          <p:nvPr/>
        </p:nvSpPr>
        <p:spPr>
          <a:xfrm rot="16200000">
            <a:off x="970830" y="4081702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1D0E5A3-49D1-4840-A06E-3BC299418EAE}"/>
                  </a:ext>
                </a:extLst>
              </p:cNvPr>
              <p:cNvSpPr txBox="1"/>
              <p:nvPr/>
            </p:nvSpPr>
            <p:spPr>
              <a:xfrm>
                <a:off x="6763762" y="4114574"/>
                <a:ext cx="8472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w</a:t>
                </a:r>
                <a:r>
                  <a:rPr lang="de-DE" b="0" dirty="0" err="1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ith</a:t>
                </a:r>
                <a:r>
                  <a:rPr lang="de-DE" b="0" dirty="0">
                    <a:ea typeface="CMU Serif Roman" panose="02000603000000000000" pitchFamily="2" charset="0"/>
                    <a:cs typeface="CMU Serif Roman" panose="02000603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𝐶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1D0E5A3-49D1-4840-A06E-3BC299418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762" y="4114574"/>
                <a:ext cx="847283" cy="276999"/>
              </a:xfrm>
              <a:prstGeom prst="rect">
                <a:avLst/>
              </a:prstGeom>
              <a:blipFill>
                <a:blip r:embed="rId7"/>
                <a:stretch>
                  <a:fillRect l="-16418" t="-27273" r="-4478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64B266F4-3BEC-3C45-8D0A-D12C8EF5266D}"/>
                  </a:ext>
                </a:extLst>
              </p:cNvPr>
              <p:cNvSpPr txBox="1"/>
              <p:nvPr/>
            </p:nvSpPr>
            <p:spPr>
              <a:xfrm>
                <a:off x="5293343" y="2904294"/>
                <a:ext cx="32316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multiplying by sparse matrix 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𝑪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64B266F4-3BEC-3C45-8D0A-D12C8EF52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343" y="2904294"/>
                <a:ext cx="3231654" cy="276999"/>
              </a:xfrm>
              <a:prstGeom prst="rect">
                <a:avLst/>
              </a:prstGeom>
              <a:blipFill>
                <a:blip r:embed="rId8"/>
                <a:stretch>
                  <a:fillRect l="-4314" t="-27273" r="-1176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31C55A9A-CA53-414C-BE55-1DBFD944A9C1}"/>
              </a:ext>
            </a:extLst>
          </p:cNvPr>
          <p:cNvSpPr/>
          <p:nvPr/>
        </p:nvSpPr>
        <p:spPr>
          <a:xfrm>
            <a:off x="3194758" y="2894206"/>
            <a:ext cx="227111" cy="960489"/>
          </a:xfrm>
          <a:prstGeom prst="rightBrace">
            <a:avLst>
              <a:gd name="adj1" fmla="val 44473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ight Brace 156">
            <a:extLst>
              <a:ext uri="{FF2B5EF4-FFF2-40B4-BE49-F238E27FC236}">
                <a16:creationId xmlns:a16="http://schemas.microsoft.com/office/drawing/2014/main" id="{7461BF67-764B-2E45-A434-F655AB450452}"/>
              </a:ext>
            </a:extLst>
          </p:cNvPr>
          <p:cNvSpPr/>
          <p:nvPr/>
        </p:nvSpPr>
        <p:spPr>
          <a:xfrm flipH="1">
            <a:off x="4951244" y="2894206"/>
            <a:ext cx="227111" cy="960489"/>
          </a:xfrm>
          <a:prstGeom prst="rightBrace">
            <a:avLst>
              <a:gd name="adj1" fmla="val 44473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FBC2A2-3102-B144-BD00-528F2DB6ACAB}"/>
              </a:ext>
            </a:extLst>
          </p:cNvPr>
          <p:cNvGrpSpPr/>
          <p:nvPr/>
        </p:nvGrpSpPr>
        <p:grpSpPr>
          <a:xfrm>
            <a:off x="5302561" y="3220897"/>
            <a:ext cx="3619707" cy="712278"/>
            <a:chOff x="5302561" y="3220897"/>
            <a:chExt cx="3619707" cy="7122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0A01E733-B820-D040-AE37-8981FFFC6D82}"/>
                    </a:ext>
                  </a:extLst>
                </p:cNvPr>
                <p:cNvSpPr txBox="1"/>
                <p:nvPr/>
              </p:nvSpPr>
              <p:spPr>
                <a:xfrm>
                  <a:off x="5302561" y="3438537"/>
                  <a:ext cx="5006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0A01E733-B820-D040-AE37-8981FFFC6D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561" y="3438537"/>
                  <a:ext cx="50065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0000" r="-2500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66A0086-F333-2B4C-A314-1BFFA591D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80938" y="3220897"/>
              <a:ext cx="3141330" cy="712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4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 animBg="1"/>
      <p:bldP spid="3" grpId="0"/>
      <p:bldP spid="147" grpId="0"/>
      <p:bldP spid="151" grpId="0"/>
      <p:bldP spid="152" grpId="0" animBg="1"/>
      <p:bldP spid="155" grpId="0"/>
      <p:bldP spid="156" grpId="0"/>
      <p:bldP spid="9" grpId="0" animBg="1"/>
      <p:bldP spid="15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1288041-8FDC-664D-818E-4DA61E94E4A6}"/>
              </a:ext>
            </a:extLst>
          </p:cNvPr>
          <p:cNvGrpSpPr/>
          <p:nvPr/>
        </p:nvGrpSpPr>
        <p:grpSpPr>
          <a:xfrm>
            <a:off x="2307778" y="1952571"/>
            <a:ext cx="4856891" cy="1858116"/>
            <a:chOff x="2307778" y="2462154"/>
            <a:chExt cx="4856891" cy="185811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3F0E5FA-9C7E-8946-974E-15C4F33F8CF3}"/>
                </a:ext>
              </a:extLst>
            </p:cNvPr>
            <p:cNvGrpSpPr/>
            <p:nvPr/>
          </p:nvGrpSpPr>
          <p:grpSpPr>
            <a:xfrm>
              <a:off x="2307778" y="2462154"/>
              <a:ext cx="4856891" cy="1858116"/>
              <a:chOff x="2307778" y="2207952"/>
              <a:chExt cx="4856891" cy="1858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4E0C84F-8CB4-534A-AD7C-0BC3D39B3F95}"/>
                  </a:ext>
                </a:extLst>
              </p:cNvPr>
              <p:cNvGrpSpPr/>
              <p:nvPr/>
            </p:nvGrpSpPr>
            <p:grpSpPr>
              <a:xfrm>
                <a:off x="2307778" y="2207952"/>
                <a:ext cx="4856891" cy="1858116"/>
                <a:chOff x="2307778" y="1886663"/>
                <a:chExt cx="4856891" cy="1858116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C8C05F37-D7B1-5E42-98F6-30AD35C9B203}"/>
                    </a:ext>
                  </a:extLst>
                </p:cNvPr>
                <p:cNvGrpSpPr/>
                <p:nvPr/>
              </p:nvGrpSpPr>
              <p:grpSpPr>
                <a:xfrm>
                  <a:off x="2307778" y="1886663"/>
                  <a:ext cx="4856891" cy="1858116"/>
                  <a:chOff x="2307778" y="2578659"/>
                  <a:chExt cx="4856891" cy="1858116"/>
                </a:xfrm>
              </p:grpSpPr>
              <p:grpSp>
                <p:nvGrpSpPr>
                  <p:cNvPr id="7" name="Group 6">
                    <a:extLst>
                      <a:ext uri="{FF2B5EF4-FFF2-40B4-BE49-F238E27FC236}">
                        <a16:creationId xmlns:a16="http://schemas.microsoft.com/office/drawing/2014/main" id="{E47B0841-D0AD-0343-A645-B030514CA7B4}"/>
                      </a:ext>
                    </a:extLst>
                  </p:cNvPr>
                  <p:cNvGrpSpPr/>
                  <p:nvPr/>
                </p:nvGrpSpPr>
                <p:grpSpPr>
                  <a:xfrm>
                    <a:off x="2307778" y="2578659"/>
                    <a:ext cx="4856891" cy="1858116"/>
                    <a:chOff x="2619666" y="903547"/>
                    <a:chExt cx="4856891" cy="1858116"/>
                  </a:xfrm>
                </p:grpSpPr>
                <p:grpSp>
                  <p:nvGrpSpPr>
                    <p:cNvPr id="137" name="Group 136">
                      <a:extLst>
                        <a:ext uri="{FF2B5EF4-FFF2-40B4-BE49-F238E27FC236}">
                          <a16:creationId xmlns:a16="http://schemas.microsoft.com/office/drawing/2014/main" id="{5F16AB94-C792-4C4E-AB19-A794A61612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19666" y="903547"/>
                      <a:ext cx="4856891" cy="1846118"/>
                      <a:chOff x="3062698" y="2409670"/>
                      <a:chExt cx="4856891" cy="1846118"/>
                    </a:xfrm>
                  </p:grpSpPr>
                  <p:sp>
                    <p:nvSpPr>
                      <p:cNvPr id="138" name="Rectangle 137">
                        <a:extLst>
                          <a:ext uri="{FF2B5EF4-FFF2-40B4-BE49-F238E27FC236}">
                            <a16:creationId xmlns:a16="http://schemas.microsoft.com/office/drawing/2014/main" id="{F6AA97B0-BAF1-F745-B303-B35AAE7AC8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62698" y="2413376"/>
                        <a:ext cx="90231" cy="1840877"/>
                      </a:xfrm>
                      <a:prstGeom prst="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9" name="Rectangle 138">
                        <a:extLst>
                          <a:ext uri="{FF2B5EF4-FFF2-40B4-BE49-F238E27FC236}">
                            <a16:creationId xmlns:a16="http://schemas.microsoft.com/office/drawing/2014/main" id="{F1448BFF-3836-654B-A56D-4DCBFB847D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29358" y="2414012"/>
                        <a:ext cx="90231" cy="1839603"/>
                      </a:xfrm>
                      <a:prstGeom prst="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40" name="Straight Connector 139">
                        <a:extLst>
                          <a:ext uri="{FF2B5EF4-FFF2-40B4-BE49-F238E27FC236}">
                            <a16:creationId xmlns:a16="http://schemas.microsoft.com/office/drawing/2014/main" id="{5C76890C-4B14-8F44-A303-0771347CEA03}"/>
                          </a:ext>
                        </a:extLst>
                      </p:cNvPr>
                      <p:cNvCxnSpPr>
                        <a:cxnSpLocks/>
                        <a:stCxn id="162" idx="0"/>
                        <a:endCxn id="156" idx="0"/>
                      </p:cNvCxnSpPr>
                      <p:nvPr/>
                    </p:nvCxnSpPr>
                    <p:spPr>
                      <a:xfrm>
                        <a:off x="4791779" y="2822959"/>
                        <a:ext cx="562925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1" name="Straight Connector 140">
                        <a:extLst>
                          <a:ext uri="{FF2B5EF4-FFF2-40B4-BE49-F238E27FC236}">
                            <a16:creationId xmlns:a16="http://schemas.microsoft.com/office/drawing/2014/main" id="{F5CE6BC7-FA3A-8846-B506-415D507669A8}"/>
                          </a:ext>
                        </a:extLst>
                      </p:cNvPr>
                      <p:cNvCxnSpPr>
                        <a:cxnSpLocks/>
                        <a:stCxn id="156" idx="2"/>
                        <a:endCxn id="162" idx="2"/>
                      </p:cNvCxnSpPr>
                      <p:nvPr/>
                    </p:nvCxnSpPr>
                    <p:spPr>
                      <a:xfrm flipH="1">
                        <a:off x="4791779" y="3844672"/>
                        <a:ext cx="562925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" name="Straight Connector 141">
                        <a:extLst>
                          <a:ext uri="{FF2B5EF4-FFF2-40B4-BE49-F238E27FC236}">
                            <a16:creationId xmlns:a16="http://schemas.microsoft.com/office/drawing/2014/main" id="{89254597-B986-AA47-8A9D-ED29D10EC30D}"/>
                          </a:ext>
                        </a:extLst>
                      </p:cNvPr>
                      <p:cNvCxnSpPr>
                        <a:cxnSpLocks/>
                        <a:stCxn id="161" idx="0"/>
                        <a:endCxn id="162" idx="0"/>
                      </p:cNvCxnSpPr>
                      <p:nvPr/>
                    </p:nvCxnSpPr>
                    <p:spPr>
                      <a:xfrm>
                        <a:off x="4583494" y="2725652"/>
                        <a:ext cx="208285" cy="9730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" name="Straight Connector 142">
                        <a:extLst>
                          <a:ext uri="{FF2B5EF4-FFF2-40B4-BE49-F238E27FC236}">
                            <a16:creationId xmlns:a16="http://schemas.microsoft.com/office/drawing/2014/main" id="{F7E10A5F-CE6D-CE4A-A3F5-768FB01399A2}"/>
                          </a:ext>
                        </a:extLst>
                      </p:cNvPr>
                      <p:cNvCxnSpPr>
                        <a:cxnSpLocks/>
                        <a:stCxn id="138" idx="0"/>
                        <a:endCxn id="158" idx="0"/>
                      </p:cNvCxnSpPr>
                      <p:nvPr/>
                    </p:nvCxnSpPr>
                    <p:spPr>
                      <a:xfrm flipV="1">
                        <a:off x="3107814" y="2411843"/>
                        <a:ext cx="712944" cy="1533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" name="Straight Connector 143">
                        <a:extLst>
                          <a:ext uri="{FF2B5EF4-FFF2-40B4-BE49-F238E27FC236}">
                            <a16:creationId xmlns:a16="http://schemas.microsoft.com/office/drawing/2014/main" id="{7409622F-3E27-3445-BE2C-0769E17484EB}"/>
                          </a:ext>
                        </a:extLst>
                      </p:cNvPr>
                      <p:cNvCxnSpPr>
                        <a:cxnSpLocks/>
                        <a:stCxn id="138" idx="2"/>
                        <a:endCxn id="158" idx="2"/>
                      </p:cNvCxnSpPr>
                      <p:nvPr/>
                    </p:nvCxnSpPr>
                    <p:spPr>
                      <a:xfrm>
                        <a:off x="3107814" y="4254253"/>
                        <a:ext cx="712944" cy="1535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Straight Connector 144">
                        <a:extLst>
                          <a:ext uri="{FF2B5EF4-FFF2-40B4-BE49-F238E27FC236}">
                            <a16:creationId xmlns:a16="http://schemas.microsoft.com/office/drawing/2014/main" id="{D58939BE-DD2F-EF42-BF47-6326E3099BB9}"/>
                          </a:ext>
                        </a:extLst>
                      </p:cNvPr>
                      <p:cNvCxnSpPr>
                        <a:cxnSpLocks/>
                        <a:stCxn id="157" idx="0"/>
                        <a:endCxn id="161" idx="0"/>
                      </p:cNvCxnSpPr>
                      <p:nvPr/>
                    </p:nvCxnSpPr>
                    <p:spPr>
                      <a:xfrm flipV="1">
                        <a:off x="4029044" y="2725653"/>
                        <a:ext cx="554452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" name="Straight Connector 145">
                        <a:extLst>
                          <a:ext uri="{FF2B5EF4-FFF2-40B4-BE49-F238E27FC236}">
                            <a16:creationId xmlns:a16="http://schemas.microsoft.com/office/drawing/2014/main" id="{DFACAAAA-CC50-CB45-982E-3BA399E24AAF}"/>
                          </a:ext>
                        </a:extLst>
                      </p:cNvPr>
                      <p:cNvCxnSpPr>
                        <a:cxnSpLocks/>
                        <a:stCxn id="161" idx="2"/>
                        <a:endCxn id="157" idx="2"/>
                      </p:cNvCxnSpPr>
                      <p:nvPr/>
                    </p:nvCxnSpPr>
                    <p:spPr>
                      <a:xfrm flipH="1" flipV="1">
                        <a:off x="4029044" y="3941977"/>
                        <a:ext cx="554452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" name="Straight Connector 146">
                        <a:extLst>
                          <a:ext uri="{FF2B5EF4-FFF2-40B4-BE49-F238E27FC236}">
                            <a16:creationId xmlns:a16="http://schemas.microsoft.com/office/drawing/2014/main" id="{4091C2B4-D0AF-BF4B-8699-6DF8EDA27E75}"/>
                          </a:ext>
                        </a:extLst>
                      </p:cNvPr>
                      <p:cNvCxnSpPr>
                        <a:cxnSpLocks/>
                        <a:stCxn id="158" idx="0"/>
                        <a:endCxn id="157" idx="0"/>
                      </p:cNvCxnSpPr>
                      <p:nvPr/>
                    </p:nvCxnSpPr>
                    <p:spPr>
                      <a:xfrm>
                        <a:off x="3820760" y="2411843"/>
                        <a:ext cx="208284" cy="31381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" name="Straight Connector 147">
                        <a:extLst>
                          <a:ext uri="{FF2B5EF4-FFF2-40B4-BE49-F238E27FC236}">
                            <a16:creationId xmlns:a16="http://schemas.microsoft.com/office/drawing/2014/main" id="{2BA68203-BBA1-BC4F-B9A4-9B4FA5483E21}"/>
                          </a:ext>
                        </a:extLst>
                      </p:cNvPr>
                      <p:cNvCxnSpPr>
                        <a:cxnSpLocks/>
                        <a:stCxn id="158" idx="2"/>
                        <a:endCxn id="157" idx="2"/>
                      </p:cNvCxnSpPr>
                      <p:nvPr/>
                    </p:nvCxnSpPr>
                    <p:spPr>
                      <a:xfrm flipV="1">
                        <a:off x="3820760" y="3941977"/>
                        <a:ext cx="208284" cy="31381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" name="Straight Connector 148">
                        <a:extLst>
                          <a:ext uri="{FF2B5EF4-FFF2-40B4-BE49-F238E27FC236}">
                            <a16:creationId xmlns:a16="http://schemas.microsoft.com/office/drawing/2014/main" id="{B08E2BE9-75EE-B549-88AE-CCBB0BF5C4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587979" y="3816424"/>
                        <a:ext cx="208286" cy="9730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Straight Connector 149">
                        <a:extLst>
                          <a:ext uri="{FF2B5EF4-FFF2-40B4-BE49-F238E27FC236}">
                            <a16:creationId xmlns:a16="http://schemas.microsoft.com/office/drawing/2014/main" id="{35C21D70-EA54-C044-B37F-B75D99558C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5388660" y="2725652"/>
                        <a:ext cx="624334" cy="97307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" name="Straight Connector 150">
                        <a:extLst>
                          <a:ext uri="{FF2B5EF4-FFF2-40B4-BE49-F238E27FC236}">
                            <a16:creationId xmlns:a16="http://schemas.microsoft.com/office/drawing/2014/main" id="{83F76DC6-2C90-3440-AADF-6F5804BCFF0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5388661" y="3844672"/>
                        <a:ext cx="624333" cy="6688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" name="Straight Connector 151">
                        <a:extLst>
                          <a:ext uri="{FF2B5EF4-FFF2-40B4-BE49-F238E27FC236}">
                            <a16:creationId xmlns:a16="http://schemas.microsoft.com/office/drawing/2014/main" id="{61269301-1D0C-A24B-BE69-EA438642A7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231180" y="2448266"/>
                        <a:ext cx="697420" cy="24697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" name="Straight Connector 152">
                        <a:extLst>
                          <a:ext uri="{FF2B5EF4-FFF2-40B4-BE49-F238E27FC236}">
                            <a16:creationId xmlns:a16="http://schemas.microsoft.com/office/drawing/2014/main" id="{416E51DF-816D-7840-9545-78A80F9448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6231180" y="3911559"/>
                        <a:ext cx="670480" cy="34133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" name="Straight Connector 153">
                        <a:extLst>
                          <a:ext uri="{FF2B5EF4-FFF2-40B4-BE49-F238E27FC236}">
                            <a16:creationId xmlns:a16="http://schemas.microsoft.com/office/drawing/2014/main" id="{46B2709E-0640-B645-8290-B410B080A8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115039" y="2410485"/>
                        <a:ext cx="712944" cy="1533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" name="Straight Connector 154">
                        <a:extLst>
                          <a:ext uri="{FF2B5EF4-FFF2-40B4-BE49-F238E27FC236}">
                            <a16:creationId xmlns:a16="http://schemas.microsoft.com/office/drawing/2014/main" id="{3BA19009-8B6D-8040-BF5B-AB47D7859E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115039" y="4252895"/>
                        <a:ext cx="712944" cy="1535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6" name="Rectangle 155">
                        <a:extLst>
                          <a:ext uri="{FF2B5EF4-FFF2-40B4-BE49-F238E27FC236}">
                            <a16:creationId xmlns:a16="http://schemas.microsoft.com/office/drawing/2014/main" id="{A1E2B832-7B7E-9447-BD75-B366879D43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09588" y="2822959"/>
                        <a:ext cx="90231" cy="1021713"/>
                      </a:xfrm>
                      <a:prstGeom prst="rect">
                        <a:avLst/>
                      </a:prstGeom>
                      <a:solidFill>
                        <a:srgbClr val="008F00"/>
                      </a:solidFill>
                      <a:ln>
                        <a:solidFill>
                          <a:srgbClr val="008F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7" name="Rectangle 156">
                        <a:extLst>
                          <a:ext uri="{FF2B5EF4-FFF2-40B4-BE49-F238E27FC236}">
                            <a16:creationId xmlns:a16="http://schemas.microsoft.com/office/drawing/2014/main" id="{CF787560-2F1D-3545-969D-66DAA44CC17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>
                      <a:xfrm>
                        <a:off x="3983928" y="2725654"/>
                        <a:ext cx="90231" cy="1216323"/>
                      </a:xfrm>
                      <a:prstGeom prst="rect">
                        <a:avLst/>
                      </a:prstGeom>
                      <a:solidFill>
                        <a:srgbClr val="008F00">
                          <a:alpha val="50000"/>
                        </a:srgbClr>
                      </a:solidFill>
                      <a:ln>
                        <a:solidFill>
                          <a:srgbClr val="008F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8" name="Rectangle 157">
                        <a:extLst>
                          <a:ext uri="{FF2B5EF4-FFF2-40B4-BE49-F238E27FC236}">
                            <a16:creationId xmlns:a16="http://schemas.microsoft.com/office/drawing/2014/main" id="{49C5E6BB-9C7A-9E4C-B36B-4C8D8A53BA2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>
                      <a:xfrm>
                        <a:off x="3775644" y="2411843"/>
                        <a:ext cx="90231" cy="1843945"/>
                      </a:xfrm>
                      <a:prstGeom prst="rect">
                        <a:avLst/>
                      </a:prstGeom>
                      <a:solidFill>
                        <a:srgbClr val="008F00"/>
                      </a:solidFill>
                      <a:ln>
                        <a:solidFill>
                          <a:srgbClr val="008F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9" name="Rectangle 158">
                        <a:extLst>
                          <a:ext uri="{FF2B5EF4-FFF2-40B4-BE49-F238E27FC236}">
                            <a16:creationId xmlns:a16="http://schemas.microsoft.com/office/drawing/2014/main" id="{4E79E37E-3894-094C-9710-F908EF91E75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>
                      <a:xfrm flipH="1">
                        <a:off x="6012994" y="2695234"/>
                        <a:ext cx="108000" cy="1216325"/>
                      </a:xfrm>
                      <a:prstGeom prst="rect">
                        <a:avLst/>
                      </a:prstGeom>
                      <a:solidFill>
                        <a:srgbClr val="0096FF">
                          <a:alpha val="55000"/>
                        </a:srgbClr>
                      </a:solidFill>
                      <a:ln>
                        <a:solidFill>
                          <a:srgbClr val="0096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0" name="Rectangle 159">
                        <a:extLst>
                          <a:ext uri="{FF2B5EF4-FFF2-40B4-BE49-F238E27FC236}">
                            <a16:creationId xmlns:a16="http://schemas.microsoft.com/office/drawing/2014/main" id="{F77A0CC3-AB83-4A4B-B5C3-9F18F1B0944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>
                      <a:xfrm flipH="1">
                        <a:off x="6909614" y="2409670"/>
                        <a:ext cx="108000" cy="1843945"/>
                      </a:xfrm>
                      <a:prstGeom prst="rect">
                        <a:avLst/>
                      </a:prstGeom>
                      <a:solidFill>
                        <a:srgbClr val="0096FF">
                          <a:alpha val="55000"/>
                        </a:srgbClr>
                      </a:solidFill>
                      <a:ln>
                        <a:solidFill>
                          <a:srgbClr val="0096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1" name="Rectangle 160">
                        <a:extLst>
                          <a:ext uri="{FF2B5EF4-FFF2-40B4-BE49-F238E27FC236}">
                            <a16:creationId xmlns:a16="http://schemas.microsoft.com/office/drawing/2014/main" id="{63C42A37-0245-1246-AD6E-AA1EC9AA2AC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>
                      <a:xfrm>
                        <a:off x="4538378" y="2725652"/>
                        <a:ext cx="90231" cy="1216325"/>
                      </a:xfrm>
                      <a:prstGeom prst="rect">
                        <a:avLst/>
                      </a:prstGeom>
                      <a:solidFill>
                        <a:srgbClr val="008F00"/>
                      </a:solidFill>
                      <a:ln>
                        <a:solidFill>
                          <a:srgbClr val="008F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2" name="Rectangle 161">
                        <a:extLst>
                          <a:ext uri="{FF2B5EF4-FFF2-40B4-BE49-F238E27FC236}">
                            <a16:creationId xmlns:a16="http://schemas.microsoft.com/office/drawing/2014/main" id="{B7D580CA-BC89-5445-B6D4-CE3B91C7468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>
                      <a:xfrm>
                        <a:off x="4746663" y="2822959"/>
                        <a:ext cx="90231" cy="1021713"/>
                      </a:xfrm>
                      <a:prstGeom prst="rect">
                        <a:avLst/>
                      </a:prstGeom>
                      <a:solidFill>
                        <a:srgbClr val="008F00">
                          <a:alpha val="50000"/>
                        </a:srgbClr>
                      </a:solidFill>
                      <a:ln>
                        <a:solidFill>
                          <a:srgbClr val="008F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EC39EB56-B195-924E-8843-0EE7F86C51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flipH="1">
                      <a:off x="5733130" y="1194138"/>
                      <a:ext cx="108000" cy="1216800"/>
                    </a:xfrm>
                    <a:prstGeom prst="rect">
                      <a:avLst/>
                    </a:prstGeom>
                    <a:solidFill>
                      <a:srgbClr val="0096FF"/>
                    </a:solidFill>
                    <a:ln>
                      <a:solidFill>
                        <a:srgbClr val="0096FF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941BFB7F-FA05-9546-A312-D7C17618E6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flipH="1">
                      <a:off x="6618982" y="917718"/>
                      <a:ext cx="108000" cy="1843945"/>
                    </a:xfrm>
                    <a:prstGeom prst="rect">
                      <a:avLst/>
                    </a:prstGeom>
                    <a:solidFill>
                      <a:srgbClr val="0096FF"/>
                    </a:solidFill>
                    <a:ln>
                      <a:solidFill>
                        <a:srgbClr val="0096FF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AA4667C9-3893-EB45-AC2A-31DE586CAE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251068" y="4436775"/>
                    <a:ext cx="72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A682E869-7C2D-814F-B2D9-B5554B8657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51068" y="1900834"/>
                  <a:ext cx="7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F6812AD-75EE-5D42-93D8-3689B49ACD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5868" y="2492011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3227E25-2E24-5748-BD45-D12FBAB6A72B}"/>
                </a:ext>
              </a:extLst>
            </p:cNvPr>
            <p:cNvCxnSpPr>
              <a:cxnSpLocks/>
            </p:cNvCxnSpPr>
            <p:nvPr/>
          </p:nvCxnSpPr>
          <p:spPr>
            <a:xfrm>
              <a:off x="5365868" y="3964042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C5D0D9-FED6-8B46-AFB9-A85B07F0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 Segmentation – Architecture</a:t>
            </a:r>
          </a:p>
        </p:txBody>
      </p:sp>
      <p:sp>
        <p:nvSpPr>
          <p:cNvPr id="91" name="U-Turn Arrow 90">
            <a:extLst>
              <a:ext uri="{FF2B5EF4-FFF2-40B4-BE49-F238E27FC236}">
                <a16:creationId xmlns:a16="http://schemas.microsoft.com/office/drawing/2014/main" id="{96FAE27F-3224-1F44-A7C2-D8FC25C93253}"/>
              </a:ext>
            </a:extLst>
          </p:cNvPr>
          <p:cNvSpPr/>
          <p:nvPr/>
        </p:nvSpPr>
        <p:spPr>
          <a:xfrm>
            <a:off x="3229008" y="1489939"/>
            <a:ext cx="3224951" cy="734609"/>
          </a:xfrm>
          <a:prstGeom prst="uturnArrow">
            <a:avLst>
              <a:gd name="adj1" fmla="val 16316"/>
              <a:gd name="adj2" fmla="val 25000"/>
              <a:gd name="adj3" fmla="val 25000"/>
              <a:gd name="adj4" fmla="val 43750"/>
              <a:gd name="adj5" fmla="val 5763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U-Turn Arrow 91">
            <a:extLst>
              <a:ext uri="{FF2B5EF4-FFF2-40B4-BE49-F238E27FC236}">
                <a16:creationId xmlns:a16="http://schemas.microsoft.com/office/drawing/2014/main" id="{B30F9FDA-9FD9-F44E-8462-EE62A4013019}"/>
              </a:ext>
            </a:extLst>
          </p:cNvPr>
          <p:cNvSpPr/>
          <p:nvPr/>
        </p:nvSpPr>
        <p:spPr>
          <a:xfrm>
            <a:off x="4007544" y="1956012"/>
            <a:ext cx="1394492" cy="385042"/>
          </a:xfrm>
          <a:prstGeom prst="uturnArrow">
            <a:avLst>
              <a:gd name="adj1" fmla="val 18822"/>
              <a:gd name="adj2" fmla="val 25000"/>
              <a:gd name="adj3" fmla="val 25000"/>
              <a:gd name="adj4" fmla="val 43750"/>
              <a:gd name="adj5" fmla="val 688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1E13D94-E3BC-B34E-8198-509DA8292569}"/>
              </a:ext>
            </a:extLst>
          </p:cNvPr>
          <p:cNvGrpSpPr/>
          <p:nvPr/>
        </p:nvGrpSpPr>
        <p:grpSpPr>
          <a:xfrm>
            <a:off x="4456034" y="1797460"/>
            <a:ext cx="399747" cy="394296"/>
            <a:chOff x="2334005" y="1788485"/>
            <a:chExt cx="1185468" cy="1148235"/>
          </a:xfrm>
        </p:grpSpPr>
        <p:sp>
          <p:nvSpPr>
            <p:cNvPr id="94" name="Rechteck 72">
              <a:extLst>
                <a:ext uri="{FF2B5EF4-FFF2-40B4-BE49-F238E27FC236}">
                  <a16:creationId xmlns:a16="http://schemas.microsoft.com/office/drawing/2014/main" id="{0201F63B-90C8-D749-8E9E-39F79C106A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4005" y="1788485"/>
              <a:ext cx="590650" cy="576000"/>
            </a:xfrm>
            <a:prstGeom prst="rect">
              <a:avLst/>
            </a:prstGeom>
            <a:solidFill>
              <a:srgbClr val="C00000">
                <a:alpha val="55000"/>
              </a:srgbClr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100"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95" name="Rechteck 73">
              <a:extLst>
                <a:ext uri="{FF2B5EF4-FFF2-40B4-BE49-F238E27FC236}">
                  <a16:creationId xmlns:a16="http://schemas.microsoft.com/office/drawing/2014/main" id="{5A9418EB-B94A-7E43-8B23-A11A3B1065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8823" y="1788485"/>
              <a:ext cx="590650" cy="576000"/>
            </a:xfrm>
            <a:prstGeom prst="rect">
              <a:avLst/>
            </a:prstGeom>
            <a:solidFill>
              <a:srgbClr val="00B050">
                <a:alpha val="55000"/>
              </a:srgbClr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100"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01" name="Rechteck 78">
              <a:extLst>
                <a:ext uri="{FF2B5EF4-FFF2-40B4-BE49-F238E27FC236}">
                  <a16:creationId xmlns:a16="http://schemas.microsoft.com/office/drawing/2014/main" id="{80796613-701B-634D-84A9-F0062C68C4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4005" y="2360720"/>
              <a:ext cx="590650" cy="576000"/>
            </a:xfrm>
            <a:prstGeom prst="rect">
              <a:avLst/>
            </a:prstGeom>
            <a:solidFill>
              <a:srgbClr val="0096FF">
                <a:alpha val="55000"/>
              </a:srgbClr>
            </a:solidFill>
            <a:ln w="6350">
              <a:solidFill>
                <a:srgbClr val="009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100"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02" name="Rechteck 79">
              <a:extLst>
                <a:ext uri="{FF2B5EF4-FFF2-40B4-BE49-F238E27FC236}">
                  <a16:creationId xmlns:a16="http://schemas.microsoft.com/office/drawing/2014/main" id="{D17C34CA-D2F1-8340-8933-BA2F1A5509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8823" y="2360720"/>
              <a:ext cx="590650" cy="576000"/>
            </a:xfrm>
            <a:prstGeom prst="rect">
              <a:avLst/>
            </a:prstGeom>
            <a:solidFill>
              <a:srgbClr val="FFC000">
                <a:alpha val="55000"/>
              </a:srgbClr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100"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B514347-6A8C-E54B-9A9E-60C1075A9913}"/>
              </a:ext>
            </a:extLst>
          </p:cNvPr>
          <p:cNvGrpSpPr/>
          <p:nvPr/>
        </p:nvGrpSpPr>
        <p:grpSpPr>
          <a:xfrm>
            <a:off x="4447211" y="1252230"/>
            <a:ext cx="399747" cy="394296"/>
            <a:chOff x="2334005" y="1788485"/>
            <a:chExt cx="1185468" cy="1148235"/>
          </a:xfrm>
        </p:grpSpPr>
        <p:sp>
          <p:nvSpPr>
            <p:cNvPr id="104" name="Rechteck 72">
              <a:extLst>
                <a:ext uri="{FF2B5EF4-FFF2-40B4-BE49-F238E27FC236}">
                  <a16:creationId xmlns:a16="http://schemas.microsoft.com/office/drawing/2014/main" id="{504A7C26-1572-D742-B0BA-2D1B115BD3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4005" y="1788485"/>
              <a:ext cx="590650" cy="576000"/>
            </a:xfrm>
            <a:prstGeom prst="rect">
              <a:avLst/>
            </a:prstGeom>
            <a:solidFill>
              <a:srgbClr val="C00000">
                <a:alpha val="55000"/>
              </a:srgbClr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100"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07" name="Rechteck 73">
              <a:extLst>
                <a:ext uri="{FF2B5EF4-FFF2-40B4-BE49-F238E27FC236}">
                  <a16:creationId xmlns:a16="http://schemas.microsoft.com/office/drawing/2014/main" id="{39AFE493-15AF-8E4A-ABF3-01E293F7EB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8823" y="1788485"/>
              <a:ext cx="590650" cy="576000"/>
            </a:xfrm>
            <a:prstGeom prst="rect">
              <a:avLst/>
            </a:prstGeom>
            <a:solidFill>
              <a:srgbClr val="00B050">
                <a:alpha val="55000"/>
              </a:srgbClr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100"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08" name="Rechteck 78">
              <a:extLst>
                <a:ext uri="{FF2B5EF4-FFF2-40B4-BE49-F238E27FC236}">
                  <a16:creationId xmlns:a16="http://schemas.microsoft.com/office/drawing/2014/main" id="{42AC3FFC-332C-5A4C-A924-AD28001499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4005" y="2360720"/>
              <a:ext cx="590650" cy="576000"/>
            </a:xfrm>
            <a:prstGeom prst="rect">
              <a:avLst/>
            </a:prstGeom>
            <a:solidFill>
              <a:srgbClr val="0096FF">
                <a:alpha val="55000"/>
              </a:srgbClr>
            </a:solidFill>
            <a:ln w="6350">
              <a:solidFill>
                <a:srgbClr val="009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100"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09" name="Rechteck 79">
              <a:extLst>
                <a:ext uri="{FF2B5EF4-FFF2-40B4-BE49-F238E27FC236}">
                  <a16:creationId xmlns:a16="http://schemas.microsoft.com/office/drawing/2014/main" id="{4FE015C6-537B-CF42-93DE-D1B87867B0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8823" y="2360720"/>
              <a:ext cx="590650" cy="576000"/>
            </a:xfrm>
            <a:prstGeom prst="rect">
              <a:avLst/>
            </a:prstGeom>
            <a:solidFill>
              <a:srgbClr val="FFC000">
                <a:alpha val="55000"/>
              </a:srgbClr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100" dirty="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CD7AB7F2-B58A-074C-831B-146D81DB999C}"/>
              </a:ext>
            </a:extLst>
          </p:cNvPr>
          <p:cNvSpPr txBox="1"/>
          <p:nvPr/>
        </p:nvSpPr>
        <p:spPr>
          <a:xfrm>
            <a:off x="2063232" y="4178490"/>
            <a:ext cx="313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transpose convolutional layer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5000C26-8D1E-2447-BB65-E5BADAA5FA7F}"/>
              </a:ext>
            </a:extLst>
          </p:cNvPr>
          <p:cNvSpPr txBox="1"/>
          <p:nvPr/>
        </p:nvSpPr>
        <p:spPr>
          <a:xfrm>
            <a:off x="6006874" y="4178490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upsampling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layer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04F98C5-3357-AB4C-8948-E15826EF1DB3}"/>
              </a:ext>
            </a:extLst>
          </p:cNvPr>
          <p:cNvSpPr>
            <a:spLocks/>
          </p:cNvSpPr>
          <p:nvPr/>
        </p:nvSpPr>
        <p:spPr>
          <a:xfrm rot="5400000" flipH="1">
            <a:off x="5753706" y="4183156"/>
            <a:ext cx="72000" cy="360000"/>
          </a:xfrm>
          <a:prstGeom prst="rect">
            <a:avLst/>
          </a:prstGeom>
          <a:solidFill>
            <a:srgbClr val="0096FF">
              <a:alpha val="55000"/>
            </a:srgbClr>
          </a:solidFill>
          <a:ln>
            <a:solidFill>
              <a:srgbClr val="009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B53A483-415D-6D48-A10C-E1BAF71AA38F}"/>
              </a:ext>
            </a:extLst>
          </p:cNvPr>
          <p:cNvSpPr>
            <a:spLocks/>
          </p:cNvSpPr>
          <p:nvPr/>
        </p:nvSpPr>
        <p:spPr>
          <a:xfrm rot="5400000" flipH="1">
            <a:off x="1755792" y="4183156"/>
            <a:ext cx="72000" cy="360000"/>
          </a:xfrm>
          <a:prstGeom prst="rect">
            <a:avLst/>
          </a:prstGeom>
          <a:solidFill>
            <a:srgbClr val="0096FF"/>
          </a:solidFill>
          <a:ln>
            <a:solidFill>
              <a:srgbClr val="009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9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78" grpId="0"/>
      <p:bldP spid="79" grpId="0"/>
      <p:bldP spid="80" grpId="0" animBg="1"/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AB5BA-03EF-DE40-A6A2-2E4B3BA92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7B7F5-8B27-864C-87C8-1CBD69790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Principles of Machine Learning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Image Classification with </a:t>
            </a:r>
            <a:r>
              <a:rPr lang="en-US" dirty="0" err="1"/>
              <a:t>ConvNets</a:t>
            </a:r>
            <a:endParaRPr lang="en-US" dirty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Image Segmentation with </a:t>
            </a:r>
            <a:r>
              <a:rPr lang="en-US" dirty="0" err="1"/>
              <a:t>ConvNets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9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2481B7D1-7088-F045-8751-4D8CD0CC5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345AF49-C63F-924D-8E0E-1F8D16DE9C90}"/>
              </a:ext>
            </a:extLst>
          </p:cNvPr>
          <p:cNvSpPr txBox="1"/>
          <p:nvPr/>
        </p:nvSpPr>
        <p:spPr>
          <a:xfrm>
            <a:off x="926657" y="1465545"/>
            <a:ext cx="323165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Image Classification			</a:t>
            </a:r>
            <a:endParaRPr lang="en-US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B118CF2-6386-8747-9B69-4FD58AB61971}"/>
              </a:ext>
            </a:extLst>
          </p:cNvPr>
          <p:cNvSpPr txBox="1"/>
          <p:nvPr/>
        </p:nvSpPr>
        <p:spPr>
          <a:xfrm>
            <a:off x="1454419" y="2136362"/>
            <a:ext cx="51392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feature extraction based on translation invariance</a:t>
            </a:r>
          </a:p>
        </p:txBody>
      </p:sp>
      <p:sp>
        <p:nvSpPr>
          <p:cNvPr id="72" name="Down Arrow 71">
            <a:extLst>
              <a:ext uri="{FF2B5EF4-FFF2-40B4-BE49-F238E27FC236}">
                <a16:creationId xmlns:a16="http://schemas.microsoft.com/office/drawing/2014/main" id="{502152B4-FD3C-4D43-B2A4-DBAC123D1F86}"/>
              </a:ext>
            </a:extLst>
          </p:cNvPr>
          <p:cNvSpPr/>
          <p:nvPr/>
        </p:nvSpPr>
        <p:spPr>
          <a:xfrm rot="16200000">
            <a:off x="1005510" y="2143828"/>
            <a:ext cx="156614" cy="262066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D4A4EA8-B92D-4341-8B8A-E140750D8E65}"/>
              </a:ext>
            </a:extLst>
          </p:cNvPr>
          <p:cNvSpPr txBox="1"/>
          <p:nvPr/>
        </p:nvSpPr>
        <p:spPr>
          <a:xfrm>
            <a:off x="952783" y="2649907"/>
            <a:ext cx="323165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Image Segmentation			</a:t>
            </a:r>
            <a:endParaRPr lang="en-US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96BEED9-27EA-5646-BB88-2E4F63434E3F}"/>
              </a:ext>
            </a:extLst>
          </p:cNvPr>
          <p:cNvSpPr txBox="1"/>
          <p:nvPr/>
        </p:nvSpPr>
        <p:spPr>
          <a:xfrm>
            <a:off x="1480545" y="2968023"/>
            <a:ext cx="492602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inherent tension 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between feature extraction and </a:t>
            </a:r>
          </a:p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pixel-wise classification</a:t>
            </a:r>
          </a:p>
        </p:txBody>
      </p:sp>
      <p:sp>
        <p:nvSpPr>
          <p:cNvPr id="75" name="Down Arrow 74">
            <a:extLst>
              <a:ext uri="{FF2B5EF4-FFF2-40B4-BE49-F238E27FC236}">
                <a16:creationId xmlns:a16="http://schemas.microsoft.com/office/drawing/2014/main" id="{8BF5241E-E7E2-4F4A-A201-1BEE5379DFC7}"/>
              </a:ext>
            </a:extLst>
          </p:cNvPr>
          <p:cNvSpPr/>
          <p:nvPr/>
        </p:nvSpPr>
        <p:spPr>
          <a:xfrm rot="16200000">
            <a:off x="1031636" y="3007541"/>
            <a:ext cx="156614" cy="262066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281229E-70B6-8049-9A05-F30A58EF6C22}"/>
              </a:ext>
            </a:extLst>
          </p:cNvPr>
          <p:cNvSpPr txBox="1"/>
          <p:nvPr/>
        </p:nvSpPr>
        <p:spPr>
          <a:xfrm>
            <a:off x="1480545" y="3591781"/>
            <a:ext cx="36612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redesign </a:t>
            </a:r>
            <a:r>
              <a:rPr lang="en-US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ConvNets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for Classification</a:t>
            </a:r>
          </a:p>
        </p:txBody>
      </p:sp>
      <p:sp>
        <p:nvSpPr>
          <p:cNvPr id="77" name="Down Arrow 76">
            <a:extLst>
              <a:ext uri="{FF2B5EF4-FFF2-40B4-BE49-F238E27FC236}">
                <a16:creationId xmlns:a16="http://schemas.microsoft.com/office/drawing/2014/main" id="{5775BF37-03C5-AC4C-937E-CDBE68CAEB79}"/>
              </a:ext>
            </a:extLst>
          </p:cNvPr>
          <p:cNvSpPr/>
          <p:nvPr/>
        </p:nvSpPr>
        <p:spPr>
          <a:xfrm rot="16200000">
            <a:off x="1031636" y="3599247"/>
            <a:ext cx="156614" cy="262066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EA74C38-0653-4544-901E-8B05D4256880}"/>
              </a:ext>
            </a:extLst>
          </p:cNvPr>
          <p:cNvSpPr txBox="1"/>
          <p:nvPr/>
        </p:nvSpPr>
        <p:spPr>
          <a:xfrm>
            <a:off x="1454419" y="1796724"/>
            <a:ext cx="470481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two parts: 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feature extraction and classification</a:t>
            </a:r>
          </a:p>
        </p:txBody>
      </p:sp>
      <p:sp>
        <p:nvSpPr>
          <p:cNvPr id="79" name="Down Arrow 78">
            <a:extLst>
              <a:ext uri="{FF2B5EF4-FFF2-40B4-BE49-F238E27FC236}">
                <a16:creationId xmlns:a16="http://schemas.microsoft.com/office/drawing/2014/main" id="{0BDD11C3-2DF1-B245-B9A3-28F36D2E3713}"/>
              </a:ext>
            </a:extLst>
          </p:cNvPr>
          <p:cNvSpPr/>
          <p:nvPr/>
        </p:nvSpPr>
        <p:spPr>
          <a:xfrm rot="16200000">
            <a:off x="1005510" y="1804190"/>
            <a:ext cx="156614" cy="262066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F1C7044-87AA-5A4F-B6AA-F85138D1BC65}"/>
              </a:ext>
            </a:extLst>
          </p:cNvPr>
          <p:cNvSpPr txBox="1"/>
          <p:nvPr/>
        </p:nvSpPr>
        <p:spPr>
          <a:xfrm>
            <a:off x="926657" y="3978150"/>
            <a:ext cx="100668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In general</a:t>
            </a:r>
            <a:endParaRPr lang="en-US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C3C0A9-C51F-0D4D-8596-145188DC10CC}"/>
              </a:ext>
            </a:extLst>
          </p:cNvPr>
          <p:cNvSpPr txBox="1"/>
          <p:nvPr/>
        </p:nvSpPr>
        <p:spPr>
          <a:xfrm>
            <a:off x="1454419" y="4270140"/>
            <a:ext cx="617637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Tailoring network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to learning problem improves performance</a:t>
            </a:r>
          </a:p>
        </p:txBody>
      </p:sp>
      <p:sp>
        <p:nvSpPr>
          <p:cNvPr id="82" name="Down Arrow 81">
            <a:extLst>
              <a:ext uri="{FF2B5EF4-FFF2-40B4-BE49-F238E27FC236}">
                <a16:creationId xmlns:a16="http://schemas.microsoft.com/office/drawing/2014/main" id="{29E256C4-07A8-604D-936C-3F65B9C2DC3D}"/>
              </a:ext>
            </a:extLst>
          </p:cNvPr>
          <p:cNvSpPr/>
          <p:nvPr/>
        </p:nvSpPr>
        <p:spPr>
          <a:xfrm rot="16200000">
            <a:off x="1005510" y="4277607"/>
            <a:ext cx="156613" cy="262065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A782903-E52B-154C-B72B-3D460F4C6C81}"/>
              </a:ext>
            </a:extLst>
          </p:cNvPr>
          <p:cNvGrpSpPr/>
          <p:nvPr/>
        </p:nvGrpSpPr>
        <p:grpSpPr>
          <a:xfrm>
            <a:off x="7286353" y="1742544"/>
            <a:ext cx="1246037" cy="642381"/>
            <a:chOff x="3364882" y="2686992"/>
            <a:chExt cx="2646549" cy="136440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5D14CAC-270A-0049-903B-14FEDF37065C}"/>
                </a:ext>
              </a:extLst>
            </p:cNvPr>
            <p:cNvGrpSpPr/>
            <p:nvPr/>
          </p:nvGrpSpPr>
          <p:grpSpPr>
            <a:xfrm>
              <a:off x="3364882" y="2686992"/>
              <a:ext cx="2646549" cy="1364400"/>
              <a:chOff x="3364882" y="2686992"/>
              <a:chExt cx="2646549" cy="1364400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9EF86EBA-7C21-7845-B8FD-3149CCB0428F}"/>
                  </a:ext>
                </a:extLst>
              </p:cNvPr>
              <p:cNvGrpSpPr/>
              <p:nvPr/>
            </p:nvGrpSpPr>
            <p:grpSpPr>
              <a:xfrm>
                <a:off x="3364882" y="2686992"/>
                <a:ext cx="2646549" cy="1364400"/>
                <a:chOff x="3838893" y="2336030"/>
                <a:chExt cx="3211718" cy="1655767"/>
              </a:xfrm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9CC5AB5-0D27-EA43-A55D-F9BD712E400E}"/>
                    </a:ext>
                  </a:extLst>
                </p:cNvPr>
                <p:cNvSpPr/>
                <p:nvPr/>
              </p:nvSpPr>
              <p:spPr>
                <a:xfrm>
                  <a:off x="3838893" y="2337410"/>
                  <a:ext cx="81023" cy="165300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E5ABFCF6-6DEE-874C-A5E9-7E37A31FEE9F}"/>
                    </a:ext>
                  </a:extLst>
                </p:cNvPr>
                <p:cNvSpPr/>
                <p:nvPr/>
              </p:nvSpPr>
              <p:spPr>
                <a:xfrm>
                  <a:off x="6969588" y="2508597"/>
                  <a:ext cx="81023" cy="1310634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889192CD-736E-414D-997E-2CDF8E104900}"/>
                    </a:ext>
                  </a:extLst>
                </p:cNvPr>
                <p:cNvCxnSpPr>
                  <a:cxnSpLocks/>
                  <a:stCxn id="101" idx="0"/>
                  <a:endCxn id="99" idx="0"/>
                </p:cNvCxnSpPr>
                <p:nvPr/>
              </p:nvCxnSpPr>
              <p:spPr>
                <a:xfrm>
                  <a:off x="5391521" y="2705192"/>
                  <a:ext cx="50548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DA449003-460A-364F-A4E7-4D423358B276}"/>
                    </a:ext>
                  </a:extLst>
                </p:cNvPr>
                <p:cNvCxnSpPr>
                  <a:cxnSpLocks/>
                  <a:stCxn id="99" idx="0"/>
                  <a:endCxn id="94" idx="0"/>
                </p:cNvCxnSpPr>
                <p:nvPr/>
              </p:nvCxnSpPr>
              <p:spPr>
                <a:xfrm flipV="1">
                  <a:off x="5897001" y="2508597"/>
                  <a:ext cx="1113099" cy="196595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22A58B6C-874A-D94B-856C-AC5674DBE04A}"/>
                    </a:ext>
                  </a:extLst>
                </p:cNvPr>
                <p:cNvCxnSpPr>
                  <a:cxnSpLocks/>
                  <a:stCxn id="99" idx="2"/>
                  <a:endCxn id="101" idx="2"/>
                </p:cNvCxnSpPr>
                <p:nvPr/>
              </p:nvCxnSpPr>
              <p:spPr>
                <a:xfrm flipH="1">
                  <a:off x="5391521" y="3622635"/>
                  <a:ext cx="50548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0B88F8B2-E1A6-9146-ADCC-F19E6187D528}"/>
                    </a:ext>
                  </a:extLst>
                </p:cNvPr>
                <p:cNvCxnSpPr>
                  <a:cxnSpLocks/>
                  <a:stCxn id="94" idx="2"/>
                  <a:endCxn id="99" idx="2"/>
                </p:cNvCxnSpPr>
                <p:nvPr/>
              </p:nvCxnSpPr>
              <p:spPr>
                <a:xfrm flipH="1" flipV="1">
                  <a:off x="5897001" y="3622635"/>
                  <a:ext cx="1113099" cy="19659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3810BBB9-092F-0A48-9C47-0109B463F7A2}"/>
                    </a:ext>
                  </a:extLst>
                </p:cNvPr>
                <p:cNvSpPr/>
                <p:nvPr/>
              </p:nvSpPr>
              <p:spPr>
                <a:xfrm>
                  <a:off x="5856489" y="2705192"/>
                  <a:ext cx="81023" cy="917444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5320F7AF-02F6-D542-80D6-37A7751FA37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163980" y="2617816"/>
                  <a:ext cx="81023" cy="1092195"/>
                </a:xfrm>
                <a:prstGeom prst="rect">
                  <a:avLst/>
                </a:prstGeom>
                <a:solidFill>
                  <a:srgbClr val="008F00"/>
                </a:solidFill>
                <a:ln>
                  <a:solidFill>
                    <a:srgbClr val="008F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40A7CF8C-7524-0F47-8CFE-4CFF6D48C1E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351010" y="2705192"/>
                  <a:ext cx="81023" cy="917444"/>
                </a:xfrm>
                <a:prstGeom prst="rect">
                  <a:avLst/>
                </a:prstGeom>
                <a:solidFill>
                  <a:srgbClr val="008F00">
                    <a:alpha val="50000"/>
                  </a:srgbClr>
                </a:solidFill>
                <a:ln>
                  <a:solidFill>
                    <a:srgbClr val="008F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F377ADF8-966E-B846-A2D6-9F4C08CE2610}"/>
                    </a:ext>
                  </a:extLst>
                </p:cNvPr>
                <p:cNvCxnSpPr>
                  <a:cxnSpLocks/>
                  <a:stCxn id="100" idx="0"/>
                  <a:endCxn id="101" idx="0"/>
                </p:cNvCxnSpPr>
                <p:nvPr/>
              </p:nvCxnSpPr>
              <p:spPr>
                <a:xfrm>
                  <a:off x="5204492" y="2617816"/>
                  <a:ext cx="187030" cy="87376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30040DB5-D733-6341-9099-5EB628ECF7E1}"/>
                    </a:ext>
                  </a:extLst>
                </p:cNvPr>
                <p:cNvCxnSpPr>
                  <a:cxnSpLocks/>
                  <a:stCxn id="93" idx="0"/>
                  <a:endCxn id="89" idx="0"/>
                </p:cNvCxnSpPr>
                <p:nvPr/>
              </p:nvCxnSpPr>
              <p:spPr>
                <a:xfrm flipV="1">
                  <a:off x="3879405" y="2336030"/>
                  <a:ext cx="640189" cy="138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92227D41-7C8D-D440-A1BA-6B74F0D5D4EA}"/>
                    </a:ext>
                  </a:extLst>
                </p:cNvPr>
                <p:cNvCxnSpPr>
                  <a:cxnSpLocks/>
                  <a:stCxn id="93" idx="2"/>
                  <a:endCxn id="89" idx="2"/>
                </p:cNvCxnSpPr>
                <p:nvPr/>
              </p:nvCxnSpPr>
              <p:spPr>
                <a:xfrm>
                  <a:off x="3879405" y="3990418"/>
                  <a:ext cx="640189" cy="1379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2E28BEB3-062B-3345-B5E4-7F79444E375F}"/>
                  </a:ext>
                </a:extLst>
              </p:cNvPr>
              <p:cNvCxnSpPr>
                <a:cxnSpLocks/>
                <a:stCxn id="90" idx="0"/>
                <a:endCxn id="100" idx="0"/>
              </p:cNvCxnSpPr>
              <p:nvPr/>
            </p:nvCxnSpPr>
            <p:spPr>
              <a:xfrm>
                <a:off x="4079916" y="2919192"/>
                <a:ext cx="410259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A3AA29A-F41C-B240-A936-E4E4CCBCE56E}"/>
                  </a:ext>
                </a:extLst>
              </p:cNvPr>
              <p:cNvCxnSpPr>
                <a:cxnSpLocks/>
                <a:stCxn id="100" idx="2"/>
                <a:endCxn id="90" idx="2"/>
              </p:cNvCxnSpPr>
              <p:nvPr/>
            </p:nvCxnSpPr>
            <p:spPr>
              <a:xfrm flipH="1">
                <a:off x="4079916" y="3819192"/>
                <a:ext cx="4102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3A55E74-0E56-E143-B918-8E615966DF1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92416" y="2686992"/>
                <a:ext cx="66765" cy="1364400"/>
              </a:xfrm>
              <a:prstGeom prst="rect">
                <a:avLst/>
              </a:prstGeom>
              <a:solidFill>
                <a:srgbClr val="008F00"/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C21B48A-20BA-B04A-982E-1673C84E55A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46533" y="2919192"/>
                <a:ext cx="66765" cy="900000"/>
              </a:xfrm>
              <a:prstGeom prst="rect">
                <a:avLst/>
              </a:prstGeom>
              <a:solidFill>
                <a:srgbClr val="008F00">
                  <a:alpha val="50000"/>
                </a:srgbClr>
              </a:solidFill>
              <a:ln>
                <a:solidFill>
                  <a:srgbClr val="008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9BEEED30-3362-8542-9046-18ADC898B07A}"/>
                  </a:ext>
                </a:extLst>
              </p:cNvPr>
              <p:cNvCxnSpPr>
                <a:cxnSpLocks/>
                <a:stCxn id="89" idx="0"/>
                <a:endCxn id="90" idx="0"/>
              </p:cNvCxnSpPr>
              <p:nvPr/>
            </p:nvCxnSpPr>
            <p:spPr>
              <a:xfrm>
                <a:off x="3925799" y="2686992"/>
                <a:ext cx="154117" cy="23220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F834D66-DE2E-E54C-8CF4-53AE79AE7173}"/>
                  </a:ext>
                </a:extLst>
              </p:cNvPr>
              <p:cNvCxnSpPr>
                <a:cxnSpLocks/>
                <a:stCxn id="89" idx="2"/>
                <a:endCxn id="90" idx="2"/>
              </p:cNvCxnSpPr>
              <p:nvPr/>
            </p:nvCxnSpPr>
            <p:spPr>
              <a:xfrm flipV="1">
                <a:off x="3925799" y="3819192"/>
                <a:ext cx="154117" cy="23220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CCE1685-75D7-9A40-B6F0-E2348EA620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3492" y="3745041"/>
              <a:ext cx="154118" cy="7200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487C2C68-C236-2C40-B2BD-CB4D0ED2B19E}"/>
              </a:ext>
            </a:extLst>
          </p:cNvPr>
          <p:cNvGrpSpPr/>
          <p:nvPr/>
        </p:nvGrpSpPr>
        <p:grpSpPr>
          <a:xfrm>
            <a:off x="7232398" y="2877316"/>
            <a:ext cx="1508752" cy="794763"/>
            <a:chOff x="2307778" y="1557030"/>
            <a:chExt cx="4856891" cy="2558457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8E8A18B-0966-0145-8F16-BCD4FD33349F}"/>
                </a:ext>
              </a:extLst>
            </p:cNvPr>
            <p:cNvGrpSpPr/>
            <p:nvPr/>
          </p:nvGrpSpPr>
          <p:grpSpPr>
            <a:xfrm>
              <a:off x="2307778" y="2257371"/>
              <a:ext cx="4856891" cy="1858116"/>
              <a:chOff x="2307778" y="2462154"/>
              <a:chExt cx="4856891" cy="1858116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533F69C2-A983-8747-95B0-687F1D7E1463}"/>
                  </a:ext>
                </a:extLst>
              </p:cNvPr>
              <p:cNvGrpSpPr/>
              <p:nvPr/>
            </p:nvGrpSpPr>
            <p:grpSpPr>
              <a:xfrm>
                <a:off x="2307778" y="2462154"/>
                <a:ext cx="4856891" cy="1858116"/>
                <a:chOff x="2307778" y="2207952"/>
                <a:chExt cx="4856891" cy="1858116"/>
              </a:xfrm>
            </p:grpSpPr>
            <p:grpSp>
              <p:nvGrpSpPr>
                <p:cNvPr id="197" name="Group 196">
                  <a:extLst>
                    <a:ext uri="{FF2B5EF4-FFF2-40B4-BE49-F238E27FC236}">
                      <a16:creationId xmlns:a16="http://schemas.microsoft.com/office/drawing/2014/main" id="{F5FDCFE3-98EF-AD41-BC35-2743193B0284}"/>
                    </a:ext>
                  </a:extLst>
                </p:cNvPr>
                <p:cNvGrpSpPr/>
                <p:nvPr/>
              </p:nvGrpSpPr>
              <p:grpSpPr>
                <a:xfrm>
                  <a:off x="2307778" y="2207952"/>
                  <a:ext cx="4856891" cy="1858116"/>
                  <a:chOff x="2307778" y="1886663"/>
                  <a:chExt cx="4856891" cy="1858116"/>
                </a:xfrm>
              </p:grpSpPr>
              <p:grpSp>
                <p:nvGrpSpPr>
                  <p:cNvPr id="199" name="Group 198">
                    <a:extLst>
                      <a:ext uri="{FF2B5EF4-FFF2-40B4-BE49-F238E27FC236}">
                        <a16:creationId xmlns:a16="http://schemas.microsoft.com/office/drawing/2014/main" id="{D72EFF62-65C3-2743-8DC3-CCDF5142D648}"/>
                      </a:ext>
                    </a:extLst>
                  </p:cNvPr>
                  <p:cNvGrpSpPr/>
                  <p:nvPr/>
                </p:nvGrpSpPr>
                <p:grpSpPr>
                  <a:xfrm>
                    <a:off x="2307778" y="1886663"/>
                    <a:ext cx="4856891" cy="1858116"/>
                    <a:chOff x="2307778" y="2578659"/>
                    <a:chExt cx="4856891" cy="1858116"/>
                  </a:xfrm>
                </p:grpSpPr>
                <p:grpSp>
                  <p:nvGrpSpPr>
                    <p:cNvPr id="201" name="Group 200">
                      <a:extLst>
                        <a:ext uri="{FF2B5EF4-FFF2-40B4-BE49-F238E27FC236}">
                          <a16:creationId xmlns:a16="http://schemas.microsoft.com/office/drawing/2014/main" id="{DC631BD3-EC25-054D-956B-6FEDDACAF1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07778" y="2578659"/>
                      <a:ext cx="4856891" cy="1858116"/>
                      <a:chOff x="2619666" y="903547"/>
                      <a:chExt cx="4856891" cy="1858116"/>
                    </a:xfrm>
                  </p:grpSpPr>
                  <p:grpSp>
                    <p:nvGrpSpPr>
                      <p:cNvPr id="203" name="Group 202">
                        <a:extLst>
                          <a:ext uri="{FF2B5EF4-FFF2-40B4-BE49-F238E27FC236}">
                            <a16:creationId xmlns:a16="http://schemas.microsoft.com/office/drawing/2014/main" id="{81833D9B-D675-F347-AE9C-B4D3476A53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19666" y="903547"/>
                        <a:ext cx="4856891" cy="1846118"/>
                        <a:chOff x="3062698" y="2409670"/>
                        <a:chExt cx="4856891" cy="1846118"/>
                      </a:xfrm>
                    </p:grpSpPr>
                    <p:sp>
                      <p:nvSpPr>
                        <p:cNvPr id="206" name="Rectangle 205">
                          <a:extLst>
                            <a:ext uri="{FF2B5EF4-FFF2-40B4-BE49-F238E27FC236}">
                              <a16:creationId xmlns:a16="http://schemas.microsoft.com/office/drawing/2014/main" id="{0EB23BFD-7F05-F844-BA0A-223061B66E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62698" y="2413376"/>
                          <a:ext cx="90231" cy="1840877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7" name="Rectangle 206">
                          <a:extLst>
                            <a:ext uri="{FF2B5EF4-FFF2-40B4-BE49-F238E27FC236}">
                              <a16:creationId xmlns:a16="http://schemas.microsoft.com/office/drawing/2014/main" id="{B501F2A9-0C84-B34C-827F-D12B67C394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29358" y="2414012"/>
                          <a:ext cx="90231" cy="1839603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08" name="Straight Connector 207">
                          <a:extLst>
                            <a:ext uri="{FF2B5EF4-FFF2-40B4-BE49-F238E27FC236}">
                              <a16:creationId xmlns:a16="http://schemas.microsoft.com/office/drawing/2014/main" id="{E05BE773-44F2-F24A-AEE2-755E1C38818E}"/>
                            </a:ext>
                          </a:extLst>
                        </p:cNvPr>
                        <p:cNvCxnSpPr>
                          <a:cxnSpLocks/>
                          <a:stCxn id="230" idx="0"/>
                          <a:endCxn id="224" idx="0"/>
                        </p:cNvCxnSpPr>
                        <p:nvPr/>
                      </p:nvCxnSpPr>
                      <p:spPr>
                        <a:xfrm>
                          <a:off x="4791779" y="2822959"/>
                          <a:ext cx="562925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9" name="Straight Connector 208">
                          <a:extLst>
                            <a:ext uri="{FF2B5EF4-FFF2-40B4-BE49-F238E27FC236}">
                              <a16:creationId xmlns:a16="http://schemas.microsoft.com/office/drawing/2014/main" id="{16A31B5B-4DC3-3845-9F4D-CF35630B0952}"/>
                            </a:ext>
                          </a:extLst>
                        </p:cNvPr>
                        <p:cNvCxnSpPr>
                          <a:cxnSpLocks/>
                          <a:stCxn id="224" idx="2"/>
                          <a:endCxn id="230" idx="2"/>
                        </p:cNvCxnSpPr>
                        <p:nvPr/>
                      </p:nvCxnSpPr>
                      <p:spPr>
                        <a:xfrm flipH="1">
                          <a:off x="4791779" y="3844672"/>
                          <a:ext cx="562925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0" name="Straight Connector 209">
                          <a:extLst>
                            <a:ext uri="{FF2B5EF4-FFF2-40B4-BE49-F238E27FC236}">
                              <a16:creationId xmlns:a16="http://schemas.microsoft.com/office/drawing/2014/main" id="{EC56A7CC-96C1-394E-9F41-8155A79EC145}"/>
                            </a:ext>
                          </a:extLst>
                        </p:cNvPr>
                        <p:cNvCxnSpPr>
                          <a:cxnSpLocks/>
                          <a:stCxn id="229" idx="0"/>
                          <a:endCxn id="230" idx="0"/>
                        </p:cNvCxnSpPr>
                        <p:nvPr/>
                      </p:nvCxnSpPr>
                      <p:spPr>
                        <a:xfrm>
                          <a:off x="4583494" y="2725652"/>
                          <a:ext cx="208285" cy="97306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1" name="Straight Connector 210">
                          <a:extLst>
                            <a:ext uri="{FF2B5EF4-FFF2-40B4-BE49-F238E27FC236}">
                              <a16:creationId xmlns:a16="http://schemas.microsoft.com/office/drawing/2014/main" id="{A9B0BF34-BFBB-2F44-8AA0-08F61325483F}"/>
                            </a:ext>
                          </a:extLst>
                        </p:cNvPr>
                        <p:cNvCxnSpPr>
                          <a:cxnSpLocks/>
                          <a:stCxn id="206" idx="0"/>
                          <a:endCxn id="226" idx="0"/>
                        </p:cNvCxnSpPr>
                        <p:nvPr/>
                      </p:nvCxnSpPr>
                      <p:spPr>
                        <a:xfrm flipV="1">
                          <a:off x="3107814" y="2411843"/>
                          <a:ext cx="712944" cy="1533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2" name="Straight Connector 211">
                          <a:extLst>
                            <a:ext uri="{FF2B5EF4-FFF2-40B4-BE49-F238E27FC236}">
                              <a16:creationId xmlns:a16="http://schemas.microsoft.com/office/drawing/2014/main" id="{8665279E-762A-5C49-8702-FA5AB8698B5A}"/>
                            </a:ext>
                          </a:extLst>
                        </p:cNvPr>
                        <p:cNvCxnSpPr>
                          <a:cxnSpLocks/>
                          <a:stCxn id="206" idx="2"/>
                          <a:endCxn id="226" idx="2"/>
                        </p:cNvCxnSpPr>
                        <p:nvPr/>
                      </p:nvCxnSpPr>
                      <p:spPr>
                        <a:xfrm>
                          <a:off x="3107814" y="4254253"/>
                          <a:ext cx="712944" cy="1535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3" name="Straight Connector 212">
                          <a:extLst>
                            <a:ext uri="{FF2B5EF4-FFF2-40B4-BE49-F238E27FC236}">
                              <a16:creationId xmlns:a16="http://schemas.microsoft.com/office/drawing/2014/main" id="{5307737D-6A73-C24D-A5BA-A0572EF5A1E1}"/>
                            </a:ext>
                          </a:extLst>
                        </p:cNvPr>
                        <p:cNvCxnSpPr>
                          <a:cxnSpLocks/>
                          <a:stCxn id="225" idx="0"/>
                          <a:endCxn id="229" idx="0"/>
                        </p:cNvCxnSpPr>
                        <p:nvPr/>
                      </p:nvCxnSpPr>
                      <p:spPr>
                        <a:xfrm flipV="1">
                          <a:off x="4029044" y="2725653"/>
                          <a:ext cx="554452" cy="1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4" name="Straight Connector 213">
                          <a:extLst>
                            <a:ext uri="{FF2B5EF4-FFF2-40B4-BE49-F238E27FC236}">
                              <a16:creationId xmlns:a16="http://schemas.microsoft.com/office/drawing/2014/main" id="{02A13E27-DF71-A244-AA97-C508BF9A8B9A}"/>
                            </a:ext>
                          </a:extLst>
                        </p:cNvPr>
                        <p:cNvCxnSpPr>
                          <a:cxnSpLocks/>
                          <a:stCxn id="229" idx="2"/>
                          <a:endCxn id="225" idx="2"/>
                        </p:cNvCxnSpPr>
                        <p:nvPr/>
                      </p:nvCxnSpPr>
                      <p:spPr>
                        <a:xfrm flipH="1" flipV="1">
                          <a:off x="4029044" y="3941977"/>
                          <a:ext cx="554452" cy="1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5" name="Straight Connector 214">
                          <a:extLst>
                            <a:ext uri="{FF2B5EF4-FFF2-40B4-BE49-F238E27FC236}">
                              <a16:creationId xmlns:a16="http://schemas.microsoft.com/office/drawing/2014/main" id="{21C7E8E9-EF8F-054D-8D01-7A3EE5AD117E}"/>
                            </a:ext>
                          </a:extLst>
                        </p:cNvPr>
                        <p:cNvCxnSpPr>
                          <a:cxnSpLocks/>
                          <a:stCxn id="226" idx="0"/>
                          <a:endCxn id="225" idx="0"/>
                        </p:cNvCxnSpPr>
                        <p:nvPr/>
                      </p:nvCxnSpPr>
                      <p:spPr>
                        <a:xfrm>
                          <a:off x="3820760" y="2411843"/>
                          <a:ext cx="208284" cy="313811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6" name="Straight Connector 215">
                          <a:extLst>
                            <a:ext uri="{FF2B5EF4-FFF2-40B4-BE49-F238E27FC236}">
                              <a16:creationId xmlns:a16="http://schemas.microsoft.com/office/drawing/2014/main" id="{BC4991D1-7452-D34A-B7FE-D7D46D2F1DCE}"/>
                            </a:ext>
                          </a:extLst>
                        </p:cNvPr>
                        <p:cNvCxnSpPr>
                          <a:cxnSpLocks/>
                          <a:stCxn id="226" idx="2"/>
                          <a:endCxn id="225" idx="2"/>
                        </p:cNvCxnSpPr>
                        <p:nvPr/>
                      </p:nvCxnSpPr>
                      <p:spPr>
                        <a:xfrm flipV="1">
                          <a:off x="3820760" y="3941977"/>
                          <a:ext cx="208284" cy="313811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7" name="Straight Connector 216">
                          <a:extLst>
                            <a:ext uri="{FF2B5EF4-FFF2-40B4-BE49-F238E27FC236}">
                              <a16:creationId xmlns:a16="http://schemas.microsoft.com/office/drawing/2014/main" id="{E0FA3339-F70B-FC4E-A58C-F078562C5B0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4587979" y="3816424"/>
                          <a:ext cx="208286" cy="97306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8" name="Straight Connector 217">
                          <a:extLst>
                            <a:ext uri="{FF2B5EF4-FFF2-40B4-BE49-F238E27FC236}">
                              <a16:creationId xmlns:a16="http://schemas.microsoft.com/office/drawing/2014/main" id="{75F45C9A-DF1A-C14C-9280-532F90BB926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5388660" y="2725652"/>
                          <a:ext cx="624334" cy="97307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9" name="Straight Connector 218">
                          <a:extLst>
                            <a:ext uri="{FF2B5EF4-FFF2-40B4-BE49-F238E27FC236}">
                              <a16:creationId xmlns:a16="http://schemas.microsoft.com/office/drawing/2014/main" id="{2073311C-5A16-C749-B651-AF3DDF26016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88661" y="3844672"/>
                          <a:ext cx="624333" cy="66886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0" name="Straight Connector 219">
                          <a:extLst>
                            <a:ext uri="{FF2B5EF4-FFF2-40B4-BE49-F238E27FC236}">
                              <a16:creationId xmlns:a16="http://schemas.microsoft.com/office/drawing/2014/main" id="{F416FF13-D9E2-5B42-993B-B5C821ED0E6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6231180" y="2448266"/>
                          <a:ext cx="697420" cy="24697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1" name="Straight Connector 220">
                          <a:extLst>
                            <a:ext uri="{FF2B5EF4-FFF2-40B4-BE49-F238E27FC236}">
                              <a16:creationId xmlns:a16="http://schemas.microsoft.com/office/drawing/2014/main" id="{FEA6EFB9-36BB-3A42-862C-0FB99E53AFF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231180" y="3911559"/>
                          <a:ext cx="670480" cy="341336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2" name="Straight Connector 221">
                          <a:extLst>
                            <a:ext uri="{FF2B5EF4-FFF2-40B4-BE49-F238E27FC236}">
                              <a16:creationId xmlns:a16="http://schemas.microsoft.com/office/drawing/2014/main" id="{0F81D047-B897-8644-ADC8-2CD162F528E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7115039" y="2410485"/>
                          <a:ext cx="712944" cy="1533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3" name="Straight Connector 222">
                          <a:extLst>
                            <a:ext uri="{FF2B5EF4-FFF2-40B4-BE49-F238E27FC236}">
                              <a16:creationId xmlns:a16="http://schemas.microsoft.com/office/drawing/2014/main" id="{C11D9357-D1BC-704F-A64E-50DFD99EF86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115039" y="4252895"/>
                          <a:ext cx="712944" cy="1535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4" name="Rectangle 223">
                          <a:extLst>
                            <a:ext uri="{FF2B5EF4-FFF2-40B4-BE49-F238E27FC236}">
                              <a16:creationId xmlns:a16="http://schemas.microsoft.com/office/drawing/2014/main" id="{CEFC5418-107E-D042-A950-7D3DF44F29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09588" y="2822959"/>
                          <a:ext cx="90231" cy="1021713"/>
                        </a:xfrm>
                        <a:prstGeom prst="rect">
                          <a:avLst/>
                        </a:prstGeom>
                        <a:solidFill>
                          <a:srgbClr val="008F00"/>
                        </a:solidFill>
                        <a:ln>
                          <a:solidFill>
                            <a:srgbClr val="008F00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5" name="Rectangle 224">
                          <a:extLst>
                            <a:ext uri="{FF2B5EF4-FFF2-40B4-BE49-F238E27FC236}">
                              <a16:creationId xmlns:a16="http://schemas.microsoft.com/office/drawing/2014/main" id="{4034BEC5-A7CB-C540-9C51-3CBE865A537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>
                        <a:xfrm>
                          <a:off x="3983928" y="2725654"/>
                          <a:ext cx="90231" cy="1216323"/>
                        </a:xfrm>
                        <a:prstGeom prst="rect">
                          <a:avLst/>
                        </a:prstGeom>
                        <a:solidFill>
                          <a:srgbClr val="008F00">
                            <a:alpha val="50000"/>
                          </a:srgbClr>
                        </a:solidFill>
                        <a:ln>
                          <a:solidFill>
                            <a:srgbClr val="008F00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Rectangle 225">
                          <a:extLst>
                            <a:ext uri="{FF2B5EF4-FFF2-40B4-BE49-F238E27FC236}">
                              <a16:creationId xmlns:a16="http://schemas.microsoft.com/office/drawing/2014/main" id="{2B5ED3BC-ABDB-1E49-BE4C-B946E2F7BCC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>
                        <a:xfrm>
                          <a:off x="3775644" y="2411843"/>
                          <a:ext cx="90231" cy="1843945"/>
                        </a:xfrm>
                        <a:prstGeom prst="rect">
                          <a:avLst/>
                        </a:prstGeom>
                        <a:solidFill>
                          <a:srgbClr val="008F00"/>
                        </a:solidFill>
                        <a:ln>
                          <a:solidFill>
                            <a:srgbClr val="008F00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227" name="Rectangle 226">
                          <a:extLst>
                            <a:ext uri="{FF2B5EF4-FFF2-40B4-BE49-F238E27FC236}">
                              <a16:creationId xmlns:a16="http://schemas.microsoft.com/office/drawing/2014/main" id="{FDEF3207-716E-4F43-A649-18068B810FF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>
                        <a:xfrm flipH="1">
                          <a:off x="6012994" y="2695234"/>
                          <a:ext cx="108000" cy="1216325"/>
                        </a:xfrm>
                        <a:prstGeom prst="rect">
                          <a:avLst/>
                        </a:prstGeom>
                        <a:solidFill>
                          <a:srgbClr val="0096FF">
                            <a:alpha val="55000"/>
                          </a:srgbClr>
                        </a:solidFill>
                        <a:ln>
                          <a:solidFill>
                            <a:srgbClr val="0096FF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228" name="Rectangle 227">
                          <a:extLst>
                            <a:ext uri="{FF2B5EF4-FFF2-40B4-BE49-F238E27FC236}">
                              <a16:creationId xmlns:a16="http://schemas.microsoft.com/office/drawing/2014/main" id="{FB903FDB-23B2-A740-B148-8DBD93DE038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>
                        <a:xfrm flipH="1">
                          <a:off x="6909614" y="2409670"/>
                          <a:ext cx="108000" cy="1843945"/>
                        </a:xfrm>
                        <a:prstGeom prst="rect">
                          <a:avLst/>
                        </a:prstGeom>
                        <a:solidFill>
                          <a:srgbClr val="0096FF">
                            <a:alpha val="55000"/>
                          </a:srgbClr>
                        </a:solidFill>
                        <a:ln>
                          <a:solidFill>
                            <a:srgbClr val="0096FF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229" name="Rectangle 228">
                          <a:extLst>
                            <a:ext uri="{FF2B5EF4-FFF2-40B4-BE49-F238E27FC236}">
                              <a16:creationId xmlns:a16="http://schemas.microsoft.com/office/drawing/2014/main" id="{14BBE072-0046-3B46-AF8E-C3C579F8C0C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>
                        <a:xfrm>
                          <a:off x="4538378" y="2725652"/>
                          <a:ext cx="90231" cy="1216325"/>
                        </a:xfrm>
                        <a:prstGeom prst="rect">
                          <a:avLst/>
                        </a:prstGeom>
                        <a:solidFill>
                          <a:srgbClr val="008F00"/>
                        </a:solidFill>
                        <a:ln>
                          <a:solidFill>
                            <a:srgbClr val="008F00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230" name="Rectangle 229">
                          <a:extLst>
                            <a:ext uri="{FF2B5EF4-FFF2-40B4-BE49-F238E27FC236}">
                              <a16:creationId xmlns:a16="http://schemas.microsoft.com/office/drawing/2014/main" id="{AB46DDCE-8853-E044-9A4F-D5878D2CD7E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>
                        <a:xfrm>
                          <a:off x="4746663" y="2822959"/>
                          <a:ext cx="90231" cy="1021713"/>
                        </a:xfrm>
                        <a:prstGeom prst="rect">
                          <a:avLst/>
                        </a:prstGeom>
                        <a:solidFill>
                          <a:srgbClr val="008F00">
                            <a:alpha val="50000"/>
                          </a:srgbClr>
                        </a:solidFill>
                        <a:ln>
                          <a:solidFill>
                            <a:srgbClr val="008F00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04" name="Rectangle 203">
                        <a:extLst>
                          <a:ext uri="{FF2B5EF4-FFF2-40B4-BE49-F238E27FC236}">
                            <a16:creationId xmlns:a16="http://schemas.microsoft.com/office/drawing/2014/main" id="{1292F4E6-2DCC-734A-BC15-7B1CB603095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>
                      <a:xfrm flipH="1">
                        <a:off x="5733130" y="1194138"/>
                        <a:ext cx="108000" cy="1216800"/>
                      </a:xfrm>
                      <a:prstGeom prst="rect">
                        <a:avLst/>
                      </a:prstGeom>
                      <a:solidFill>
                        <a:srgbClr val="0096FF"/>
                      </a:solidFill>
                      <a:ln>
                        <a:solidFill>
                          <a:srgbClr val="0096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05" name="Rectangle 204">
                        <a:extLst>
                          <a:ext uri="{FF2B5EF4-FFF2-40B4-BE49-F238E27FC236}">
                            <a16:creationId xmlns:a16="http://schemas.microsoft.com/office/drawing/2014/main" id="{28C1A8F4-777E-1B43-826A-47914C49584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>
                      <a:xfrm flipH="1">
                        <a:off x="6618982" y="917718"/>
                        <a:ext cx="108000" cy="1843945"/>
                      </a:xfrm>
                      <a:prstGeom prst="rect">
                        <a:avLst/>
                      </a:prstGeom>
                      <a:solidFill>
                        <a:srgbClr val="0096FF"/>
                      </a:solidFill>
                      <a:ln>
                        <a:solidFill>
                          <a:srgbClr val="0096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cxnSp>
                  <p:nvCxnSpPr>
                    <p:cNvPr id="202" name="Straight Connector 201">
                      <a:extLst>
                        <a:ext uri="{FF2B5EF4-FFF2-40B4-BE49-F238E27FC236}">
                          <a16:creationId xmlns:a16="http://schemas.microsoft.com/office/drawing/2014/main" id="{61725147-ED19-2242-9737-AE141F0394D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251068" y="4436775"/>
                      <a:ext cx="72000" cy="0"/>
                    </a:xfrm>
                    <a:prstGeom prst="line">
                      <a:avLst/>
                    </a:prstGeom>
                    <a:ln w="127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E4F59D4E-9B5B-134D-9935-08AF0C57B8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251068" y="1900834"/>
                    <a:ext cx="72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E181ABF0-7D63-C840-ABDD-A98088FF49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65868" y="2492011"/>
                  <a:ext cx="7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BFE9D53E-5D67-8149-9B95-243ED6D4DA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5868" y="3964042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3" name="U-Turn Arrow 182">
              <a:extLst>
                <a:ext uri="{FF2B5EF4-FFF2-40B4-BE49-F238E27FC236}">
                  <a16:creationId xmlns:a16="http://schemas.microsoft.com/office/drawing/2014/main" id="{C2BB9612-F083-2241-9991-BE794A999135}"/>
                </a:ext>
              </a:extLst>
            </p:cNvPr>
            <p:cNvSpPr/>
            <p:nvPr/>
          </p:nvSpPr>
          <p:spPr>
            <a:xfrm>
              <a:off x="3229008" y="1794739"/>
              <a:ext cx="3224951" cy="734609"/>
            </a:xfrm>
            <a:prstGeom prst="uturnArrow">
              <a:avLst>
                <a:gd name="adj1" fmla="val 16316"/>
                <a:gd name="adj2" fmla="val 25000"/>
                <a:gd name="adj3" fmla="val 25000"/>
                <a:gd name="adj4" fmla="val 43750"/>
                <a:gd name="adj5" fmla="val 5763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4" name="U-Turn Arrow 183">
              <a:extLst>
                <a:ext uri="{FF2B5EF4-FFF2-40B4-BE49-F238E27FC236}">
                  <a16:creationId xmlns:a16="http://schemas.microsoft.com/office/drawing/2014/main" id="{0C82EC1A-67AF-A74B-9AE7-56BFF9DA5933}"/>
                </a:ext>
              </a:extLst>
            </p:cNvPr>
            <p:cNvSpPr/>
            <p:nvPr/>
          </p:nvSpPr>
          <p:spPr>
            <a:xfrm>
              <a:off x="4007544" y="2260812"/>
              <a:ext cx="1394492" cy="385042"/>
            </a:xfrm>
            <a:prstGeom prst="uturnArrow">
              <a:avLst>
                <a:gd name="adj1" fmla="val 18822"/>
                <a:gd name="adj2" fmla="val 25000"/>
                <a:gd name="adj3" fmla="val 25000"/>
                <a:gd name="adj4" fmla="val 43750"/>
                <a:gd name="adj5" fmla="val 6882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C8BC53E9-8DEF-4B4D-B34E-032F9D75B8BD}"/>
                </a:ext>
              </a:extLst>
            </p:cNvPr>
            <p:cNvGrpSpPr/>
            <p:nvPr/>
          </p:nvGrpSpPr>
          <p:grpSpPr>
            <a:xfrm>
              <a:off x="4456034" y="2102260"/>
              <a:ext cx="399747" cy="394296"/>
              <a:chOff x="2334005" y="1788485"/>
              <a:chExt cx="1185468" cy="1148235"/>
            </a:xfrm>
          </p:grpSpPr>
          <p:sp>
            <p:nvSpPr>
              <p:cNvPr id="191" name="Rechteck 72">
                <a:extLst>
                  <a:ext uri="{FF2B5EF4-FFF2-40B4-BE49-F238E27FC236}">
                    <a16:creationId xmlns:a16="http://schemas.microsoft.com/office/drawing/2014/main" id="{9BC632B3-0173-B147-8500-86CACE4912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34005" y="1788485"/>
                <a:ext cx="590650" cy="576000"/>
              </a:xfrm>
              <a:prstGeom prst="rect">
                <a:avLst/>
              </a:prstGeom>
              <a:solidFill>
                <a:srgbClr val="C00000">
                  <a:alpha val="55000"/>
                </a:srgbClr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100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192" name="Rechteck 73">
                <a:extLst>
                  <a:ext uri="{FF2B5EF4-FFF2-40B4-BE49-F238E27FC236}">
                    <a16:creationId xmlns:a16="http://schemas.microsoft.com/office/drawing/2014/main" id="{160ADEF4-597C-A342-8015-24233358EE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8823" y="1788485"/>
                <a:ext cx="590650" cy="576000"/>
              </a:xfrm>
              <a:prstGeom prst="rect">
                <a:avLst/>
              </a:prstGeom>
              <a:solidFill>
                <a:srgbClr val="00B050">
                  <a:alpha val="55000"/>
                </a:srgbClr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100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193" name="Rechteck 78">
                <a:extLst>
                  <a:ext uri="{FF2B5EF4-FFF2-40B4-BE49-F238E27FC236}">
                    <a16:creationId xmlns:a16="http://schemas.microsoft.com/office/drawing/2014/main" id="{00A85235-D427-B643-A092-2FF9A188E7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34005" y="2360720"/>
                <a:ext cx="590650" cy="576000"/>
              </a:xfrm>
              <a:prstGeom prst="rect">
                <a:avLst/>
              </a:prstGeom>
              <a:solidFill>
                <a:srgbClr val="0096FF">
                  <a:alpha val="55000"/>
                </a:srgbClr>
              </a:solidFill>
              <a:ln w="6350">
                <a:solidFill>
                  <a:srgbClr val="009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100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194" name="Rechteck 79">
                <a:extLst>
                  <a:ext uri="{FF2B5EF4-FFF2-40B4-BE49-F238E27FC236}">
                    <a16:creationId xmlns:a16="http://schemas.microsoft.com/office/drawing/2014/main" id="{6D797D8D-B526-2F4F-98F1-D75AE8D4DD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8823" y="2360720"/>
                <a:ext cx="590650" cy="576000"/>
              </a:xfrm>
              <a:prstGeom prst="rect">
                <a:avLst/>
              </a:prstGeom>
              <a:solidFill>
                <a:srgbClr val="FFC000">
                  <a:alpha val="55000"/>
                </a:srgbClr>
              </a:soli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100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6F28F475-AE07-5940-8687-4858FAB021D5}"/>
                </a:ext>
              </a:extLst>
            </p:cNvPr>
            <p:cNvGrpSpPr/>
            <p:nvPr/>
          </p:nvGrpSpPr>
          <p:grpSpPr>
            <a:xfrm>
              <a:off x="4447211" y="1557030"/>
              <a:ext cx="399747" cy="394296"/>
              <a:chOff x="2334005" y="1788485"/>
              <a:chExt cx="1185468" cy="1148235"/>
            </a:xfrm>
          </p:grpSpPr>
          <p:sp>
            <p:nvSpPr>
              <p:cNvPr id="187" name="Rechteck 72">
                <a:extLst>
                  <a:ext uri="{FF2B5EF4-FFF2-40B4-BE49-F238E27FC236}">
                    <a16:creationId xmlns:a16="http://schemas.microsoft.com/office/drawing/2014/main" id="{E76F0235-FFA4-EC4F-A512-376A632721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34005" y="1788485"/>
                <a:ext cx="590650" cy="576000"/>
              </a:xfrm>
              <a:prstGeom prst="rect">
                <a:avLst/>
              </a:prstGeom>
              <a:solidFill>
                <a:srgbClr val="C00000">
                  <a:alpha val="55000"/>
                </a:srgbClr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100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188" name="Rechteck 73">
                <a:extLst>
                  <a:ext uri="{FF2B5EF4-FFF2-40B4-BE49-F238E27FC236}">
                    <a16:creationId xmlns:a16="http://schemas.microsoft.com/office/drawing/2014/main" id="{9B4ED394-66AE-ED4D-A1A0-58AD517970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8823" y="1788485"/>
                <a:ext cx="590650" cy="576000"/>
              </a:xfrm>
              <a:prstGeom prst="rect">
                <a:avLst/>
              </a:prstGeom>
              <a:solidFill>
                <a:srgbClr val="00B050">
                  <a:alpha val="55000"/>
                </a:srgbClr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100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189" name="Rechteck 78">
                <a:extLst>
                  <a:ext uri="{FF2B5EF4-FFF2-40B4-BE49-F238E27FC236}">
                    <a16:creationId xmlns:a16="http://schemas.microsoft.com/office/drawing/2014/main" id="{B7B25082-0238-004A-BB3C-A5EF18BB5C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34005" y="2360720"/>
                <a:ext cx="590650" cy="576000"/>
              </a:xfrm>
              <a:prstGeom prst="rect">
                <a:avLst/>
              </a:prstGeom>
              <a:solidFill>
                <a:srgbClr val="0096FF">
                  <a:alpha val="55000"/>
                </a:srgbClr>
              </a:solidFill>
              <a:ln w="6350">
                <a:solidFill>
                  <a:srgbClr val="009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100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190" name="Rechteck 79">
                <a:extLst>
                  <a:ext uri="{FF2B5EF4-FFF2-40B4-BE49-F238E27FC236}">
                    <a16:creationId xmlns:a16="http://schemas.microsoft.com/office/drawing/2014/main" id="{F7BFAE2B-0336-964F-B478-DF8E0F852A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8823" y="2360720"/>
                <a:ext cx="590650" cy="576000"/>
              </a:xfrm>
              <a:prstGeom prst="rect">
                <a:avLst/>
              </a:prstGeom>
              <a:solidFill>
                <a:srgbClr val="FFC000">
                  <a:alpha val="55000"/>
                </a:srgbClr>
              </a:soli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100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40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 animBg="1"/>
      <p:bldP spid="73" grpId="0"/>
      <p:bldP spid="74" grpId="0"/>
      <p:bldP spid="75" grpId="0" animBg="1"/>
      <p:bldP spid="76" grpId="0"/>
      <p:bldP spid="77" grpId="0" animBg="1"/>
      <p:bldP spid="78" grpId="0"/>
      <p:bldP spid="79" grpId="0" animBg="1"/>
      <p:bldP spid="80" grpId="0"/>
      <p:bldP spid="81" grpId="0"/>
      <p:bldP spid="8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2481B7D1-7088-F045-8751-4D8CD0CC5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coming next?</a:t>
            </a:r>
          </a:p>
        </p:txBody>
      </p:sp>
      <p:pic>
        <p:nvPicPr>
          <p:cNvPr id="3" name="Picture 2" descr="A picture containing outdoor, player&#13;&#10;&#13;&#10;Description automatically generated">
            <a:extLst>
              <a:ext uri="{FF2B5EF4-FFF2-40B4-BE49-F238E27FC236}">
                <a16:creationId xmlns:a16="http://schemas.microsoft.com/office/drawing/2014/main" id="{EA62A913-CD41-B540-A946-3FF964608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2433645"/>
            <a:ext cx="3428047" cy="2162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F10E752D-1D71-0B4B-850D-0C917BB02435}"/>
                  </a:ext>
                </a:extLst>
              </p:cNvPr>
              <p:cNvSpPr txBox="1"/>
              <p:nvPr/>
            </p:nvSpPr>
            <p:spPr>
              <a:xfrm>
                <a:off x="5162824" y="4041954"/>
                <a:ext cx="31130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N</a:t>
                </a:r>
                <a:r>
                  <a:rPr lang="en" dirty="0" err="1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ickel</a:t>
                </a:r>
                <a:r>
                  <a:rPr lang="en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-base superalloy micro -</a:t>
                </a:r>
              </a:p>
              <a:p>
                <a:r>
                  <a:rPr lang="en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structure </a:t>
                </a:r>
                <a:r>
                  <a:rPr lang="de-DE" dirty="0" err="1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with</a:t>
                </a:r>
                <a:r>
                  <a:rPr lang="de-DE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 </a:t>
                </a:r>
                <a:r>
                  <a:rPr lang="en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cubic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-phase</a:t>
                </a:r>
                <a:endParaRPr lang="en-US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F10E752D-1D71-0B4B-850D-0C917BB02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824" y="4041954"/>
                <a:ext cx="3113032" cy="553998"/>
              </a:xfrm>
              <a:prstGeom prst="rect">
                <a:avLst/>
              </a:prstGeom>
              <a:blipFill>
                <a:blip r:embed="rId3"/>
                <a:stretch>
                  <a:fillRect l="-4472" t="-11111" r="-813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0C83A28-96CC-8047-87AA-C0FF778F17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381" b="25722"/>
          <a:stretch/>
        </p:blipFill>
        <p:spPr>
          <a:xfrm>
            <a:off x="5159035" y="2433645"/>
            <a:ext cx="2574371" cy="12845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3B001C-A012-D04A-9F9B-D1D0DDD5E61E}"/>
              </a:ext>
            </a:extLst>
          </p:cNvPr>
          <p:cNvSpPr/>
          <p:nvPr/>
        </p:nvSpPr>
        <p:spPr>
          <a:xfrm>
            <a:off x="784596" y="1412917"/>
            <a:ext cx="8426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Is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image segmentation based on Deep Learning 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applicable to determine different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phenotypical structures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of a material with nearly human-like precision? 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7E268DD8-62E9-CE47-A08C-D70FBF10CA64}"/>
              </a:ext>
            </a:extLst>
          </p:cNvPr>
          <p:cNvSpPr/>
          <p:nvPr/>
        </p:nvSpPr>
        <p:spPr>
          <a:xfrm>
            <a:off x="4493693" y="2091388"/>
            <a:ext cx="156613" cy="262065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1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3FEB3-D40D-1847-8A58-C820FCC921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Principles of Machine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44E59-6A70-8246-BFF8-B7F081103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399" y="2678374"/>
            <a:ext cx="7859920" cy="14942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Fully-connected Neural Networks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Improvements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A088AE-C742-9B4A-A1F9-C67722CE4B79}"/>
              </a:ext>
            </a:extLst>
          </p:cNvPr>
          <p:cNvSpPr/>
          <p:nvPr/>
        </p:nvSpPr>
        <p:spPr>
          <a:xfrm>
            <a:off x="792163" y="3344091"/>
            <a:ext cx="3466328" cy="828517"/>
          </a:xfrm>
          <a:prstGeom prst="rect">
            <a:avLst/>
          </a:prstGeom>
          <a:solidFill>
            <a:schemeClr val="bg2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5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FDF435-76D7-D743-AC88-F8121646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901AB3-3056-5F48-AB87-28D7F2B35195}"/>
              </a:ext>
            </a:extLst>
          </p:cNvPr>
          <p:cNvSpPr txBox="1"/>
          <p:nvPr/>
        </p:nvSpPr>
        <p:spPr>
          <a:xfrm>
            <a:off x="2827288" y="1345330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Learning Problem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BF492-3220-FD40-ABC1-EB114F033437}"/>
              </a:ext>
            </a:extLst>
          </p:cNvPr>
          <p:cNvSpPr txBox="1"/>
          <p:nvPr/>
        </p:nvSpPr>
        <p:spPr>
          <a:xfrm>
            <a:off x="3153107" y="2075272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Model class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47E452-AB2D-0A40-8C4A-73574662D660}"/>
              </a:ext>
            </a:extLst>
          </p:cNvPr>
          <p:cNvSpPr txBox="1"/>
          <p:nvPr/>
        </p:nvSpPr>
        <p:spPr>
          <a:xfrm>
            <a:off x="2641957" y="2805214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Performance Measure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339CAB-89B0-F149-AF9D-8E999975CC1F}"/>
              </a:ext>
            </a:extLst>
          </p:cNvPr>
          <p:cNvSpPr txBox="1"/>
          <p:nvPr/>
        </p:nvSpPr>
        <p:spPr>
          <a:xfrm>
            <a:off x="3297420" y="353515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Training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D5944A-DCD0-394B-9940-2451AB36D9FB}"/>
              </a:ext>
            </a:extLst>
          </p:cNvPr>
          <p:cNvSpPr txBox="1"/>
          <p:nvPr/>
        </p:nvSpPr>
        <p:spPr>
          <a:xfrm>
            <a:off x="3258905" y="4265099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Validation</a:t>
            </a:r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683A1553-1C51-B848-AFD7-6768B6E4DB6E}"/>
              </a:ext>
            </a:extLst>
          </p:cNvPr>
          <p:cNvSpPr/>
          <p:nvPr/>
        </p:nvSpPr>
        <p:spPr>
          <a:xfrm>
            <a:off x="3715411" y="1710301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CEA87781-7119-F14C-BDF7-3ECAA468C7EB}"/>
              </a:ext>
            </a:extLst>
          </p:cNvPr>
          <p:cNvSpPr/>
          <p:nvPr/>
        </p:nvSpPr>
        <p:spPr>
          <a:xfrm>
            <a:off x="3715410" y="2440243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FA153467-D8AB-FF43-9200-2CF40332260D}"/>
              </a:ext>
            </a:extLst>
          </p:cNvPr>
          <p:cNvSpPr/>
          <p:nvPr/>
        </p:nvSpPr>
        <p:spPr>
          <a:xfrm>
            <a:off x="3710153" y="3170185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F3C00541-85C7-E345-98BF-8DB512A04310}"/>
              </a:ext>
            </a:extLst>
          </p:cNvPr>
          <p:cNvSpPr/>
          <p:nvPr/>
        </p:nvSpPr>
        <p:spPr>
          <a:xfrm>
            <a:off x="3710152" y="3900127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102F102F-468D-4D4F-8B1F-F5E37FD29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570" y="0"/>
            <a:ext cx="3300020" cy="20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3DA21-60DB-6F49-8FBD-09BD83BE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– Learning Problem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39459B-E8E3-E342-8035-CF773EFC77DF}"/>
              </a:ext>
            </a:extLst>
          </p:cNvPr>
          <p:cNvGrpSpPr>
            <a:grpSpLocks noChangeAspect="1"/>
          </p:cNvGrpSpPr>
          <p:nvPr/>
        </p:nvGrpSpPr>
        <p:grpSpPr>
          <a:xfrm>
            <a:off x="107418" y="2044332"/>
            <a:ext cx="1442513" cy="2048400"/>
            <a:chOff x="52551" y="2037260"/>
            <a:chExt cx="2102070" cy="2918937"/>
          </a:xfrm>
        </p:grpSpPr>
        <p:pic>
          <p:nvPicPr>
            <p:cNvPr id="16" name="Picture 15" descr="A close up of a sign&#13;&#10;&#13;&#10;Description automatically generated">
              <a:extLst>
                <a:ext uri="{FF2B5EF4-FFF2-40B4-BE49-F238E27FC236}">
                  <a16:creationId xmlns:a16="http://schemas.microsoft.com/office/drawing/2014/main" id="{204D12B5-1280-3E41-A138-6BC752253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51" y="2037260"/>
              <a:ext cx="2102070" cy="291893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4A4AFFD-65C5-5F4E-9253-FB3DD329B486}"/>
                </a:ext>
              </a:extLst>
            </p:cNvPr>
            <p:cNvSpPr/>
            <p:nvPr/>
          </p:nvSpPr>
          <p:spPr>
            <a:xfrm>
              <a:off x="252248" y="2112579"/>
              <a:ext cx="1713186" cy="241738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78CC072-53F9-1B48-94D7-60894A72EC04}"/>
              </a:ext>
            </a:extLst>
          </p:cNvPr>
          <p:cNvSpPr txBox="1"/>
          <p:nvPr/>
        </p:nvSpPr>
        <p:spPr>
          <a:xfrm>
            <a:off x="2306737" y="1600984"/>
            <a:ext cx="500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Learning Problem: 	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classify digit in an image</a:t>
            </a:r>
            <a:endParaRPr lang="en-US" dirty="0">
              <a:solidFill>
                <a:srgbClr val="00A6D6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pic>
        <p:nvPicPr>
          <p:cNvPr id="18" name="Picture 17" descr="A picture containing water&#13;&#10;&#13;&#10;Description automatically generated">
            <a:extLst>
              <a:ext uri="{FF2B5EF4-FFF2-40B4-BE49-F238E27FC236}">
                <a16:creationId xmlns:a16="http://schemas.microsoft.com/office/drawing/2014/main" id="{8D7CD3F6-BF43-8D45-B019-5B05CA1E9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412" y="1249744"/>
            <a:ext cx="1313131" cy="13131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FD5BAF-1B57-4D42-87B2-81CA98A649C3}"/>
                  </a:ext>
                </a:extLst>
              </p:cNvPr>
              <p:cNvSpPr txBox="1"/>
              <p:nvPr/>
            </p:nvSpPr>
            <p:spPr>
              <a:xfrm>
                <a:off x="2306737" y="2128402"/>
                <a:ext cx="5467651" cy="234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00A6D6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Data set:				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A6D6"/>
                        </a:solidFill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(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𝑝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,</a:t>
                </a:r>
                <a:r>
                  <a:rPr lang="en-US" dirty="0">
                    <a:solidFill>
                      <a:schemeClr val="tx1"/>
                    </a:solidFill>
                    <a:ea typeface="CMU Serif Roman" panose="02000603000000000000" pitchFamily="2" charset="0"/>
                    <a:cs typeface="CMU Serif Roman" panose="02000603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(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𝑝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},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erif Roman" panose="02000603000000000000" pitchFamily="2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erif Roman" panose="02000603000000000000" pitchFamily="2" charset="0"/>
                      </a:rPr>
                      <m:t>=1, …,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erif Roman" panose="02000603000000000000" pitchFamily="2" charset="0"/>
                      </a:rPr>
                      <m:t>𝐷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00A6D6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			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erif Roman" panose="02000603000000000000" pitchFamily="2" charset="0"/>
                      </a:rPr>
                      <m:t>∈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erif Roman" panose="02000603000000000000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erif Roman" panose="02000603000000000000" pitchFamily="2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erif Roman" panose="02000603000000000000" pitchFamily="2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>
                    <a:latin typeface="CMU Serif Roman" panose="02000603000000000000" pitchFamily="2" charset="0"/>
                    <a:ea typeface="Cambria Math" panose="02040503050406030204" pitchFamily="18" charset="0"/>
                    <a:cs typeface="CMU Serif Roman" panose="02000603000000000000" pitchFamily="2" charset="0"/>
                  </a:rPr>
                  <a:t>	: input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				  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erif Roman" panose="02000603000000000000" pitchFamily="2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erif Roman" panose="02000603000000000000" pitchFamily="2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erif Roman" panose="02000603000000000000" pitchFamily="2" charset="0"/>
                      </a:rPr>
                      <m:t>ℝ</m:t>
                    </m:r>
                  </m:oMath>
                </a14:m>
                <a:r>
                  <a:rPr lang="en-US" dirty="0">
                    <a:latin typeface="CMU Serif Roman" panose="02000603000000000000" pitchFamily="2" charset="0"/>
                    <a:ea typeface="Cambria Math" panose="02040503050406030204" pitchFamily="18" charset="0"/>
                    <a:cs typeface="CMU Serif Roman" panose="02000603000000000000" pitchFamily="2" charset="0"/>
                  </a:rPr>
                  <a:t>		: true label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CMU Serif Roman" panose="02000603000000000000" pitchFamily="2" charset="0"/>
                    <a:ea typeface="Cambria Math" panose="02040503050406030204" pitchFamily="18" charset="0"/>
                    <a:cs typeface="CMU Serif Roman" panose="02000603000000000000" pitchFamily="2" charset="0"/>
                    <a:sym typeface="Wingdings" pitchFamily="2" charset="2"/>
                  </a:rPr>
                  <a:t> split in </a:t>
                </a:r>
                <a:r>
                  <a:rPr lang="en-US" b="1" dirty="0">
                    <a:solidFill>
                      <a:srgbClr val="00A6D6"/>
                    </a:solidFill>
                    <a:latin typeface="CMU Serif Roman" panose="02000603000000000000" pitchFamily="2" charset="0"/>
                    <a:ea typeface="Cambria Math" panose="02040503050406030204" pitchFamily="18" charset="0"/>
                    <a:cs typeface="CMU Serif Roman" panose="02000603000000000000" pitchFamily="2" charset="0"/>
                    <a:sym typeface="Wingdings" pitchFamily="2" charset="2"/>
                  </a:rPr>
                  <a:t>training data </a:t>
                </a:r>
                <a:r>
                  <a:rPr lang="en-US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𝑡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𝑝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,</a:t>
                </a:r>
                <a:r>
                  <a:rPr lang="en-US" dirty="0">
                    <a:ea typeface="CMU Serif Roman" panose="02000603000000000000" pitchFamily="2" charset="0"/>
                    <a:cs typeface="CMU Serif Roman" panose="02000603000000000000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𝑡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},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erif Roman" panose="02000603000000000000" pitchFamily="2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erif Roman" panose="02000603000000000000" pitchFamily="2" charset="0"/>
                      </a:rPr>
                      <m:t>=1, …,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erif Roman" panose="02000603000000000000" pitchFamily="2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erif Roman" panose="02000603000000000000" pitchFamily="2" charset="0"/>
                          </a:rPr>
                          <m:t>𝐷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erif Roman" panose="02000603000000000000" pitchFamily="2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00A6D6"/>
                    </a:solidFill>
                    <a:latin typeface="CMU Serif Roman" panose="02000603000000000000" pitchFamily="2" charset="0"/>
                    <a:ea typeface="Cambria Math" panose="02040503050406030204" pitchFamily="18" charset="0"/>
                    <a:cs typeface="CMU Serif Roman" panose="02000603000000000000" pitchFamily="2" charset="0"/>
                    <a:sym typeface="Wingdings" pitchFamily="2" charset="2"/>
                  </a:rPr>
                  <a:t>    </a:t>
                </a:r>
                <a:r>
                  <a:rPr lang="en-US" dirty="0">
                    <a:latin typeface="CMU Serif Roman" panose="02000603000000000000" pitchFamily="2" charset="0"/>
                    <a:ea typeface="Cambria Math" panose="02040503050406030204" pitchFamily="18" charset="0"/>
                    <a:cs typeface="CMU Serif Roman" panose="02000603000000000000" pitchFamily="2" charset="0"/>
                    <a:sym typeface="Wingdings" pitchFamily="2" charset="2"/>
                  </a:rPr>
                  <a:t>and </a:t>
                </a:r>
                <a:r>
                  <a:rPr lang="en-US" b="1" dirty="0">
                    <a:solidFill>
                      <a:srgbClr val="00A6D6"/>
                    </a:solidFill>
                    <a:latin typeface="CMU Serif Roman" panose="02000603000000000000" pitchFamily="2" charset="0"/>
                    <a:ea typeface="Cambria Math" panose="02040503050406030204" pitchFamily="18" charset="0"/>
                    <a:cs typeface="CMU Serif Roman" panose="02000603000000000000" pitchFamily="2" charset="0"/>
                    <a:sym typeface="Wingdings" pitchFamily="2" charset="2"/>
                  </a:rPr>
                  <a:t>validation data </a:t>
                </a:r>
                <a:r>
                  <a:rPr lang="en-US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𝑣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,</a:t>
                </a:r>
                <a:r>
                  <a:rPr lang="en-US" dirty="0">
                    <a:ea typeface="CMU Serif Roman" panose="02000603000000000000" pitchFamily="2" charset="0"/>
                    <a:cs typeface="CMU Serif Roman" panose="02000603000000000000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𝑦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𝑣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},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erif Roman" panose="02000603000000000000" pitchFamily="2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erif Roman" panose="02000603000000000000" pitchFamily="2" charset="0"/>
                      </a:rPr>
                      <m:t>=1, …,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erif Roman" panose="02000603000000000000" pitchFamily="2" charset="0"/>
                      </a:rPr>
                      <m:t>𝐷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erif Roman" panose="02000603000000000000" pitchFamily="2" charset="0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erif Roman" panose="02000603000000000000" pitchFamily="2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erif Roman" panose="02000603000000000000" pitchFamily="2" charset="0"/>
                          </a:rPr>
                          <m:t>𝐷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erif Roman" panose="02000603000000000000" pitchFamily="2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FD5BAF-1B57-4D42-87B2-81CA98A6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737" y="2128402"/>
                <a:ext cx="5467651" cy="2348143"/>
              </a:xfrm>
              <a:prstGeom prst="rect">
                <a:avLst/>
              </a:prstGeom>
              <a:blipFill>
                <a:blip r:embed="rId5"/>
                <a:stretch>
                  <a:fillRect l="-928" b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67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6142 L 0.35139 -0.1827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9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26FC7E81-D474-E948-A4E2-0465473794E1}"/>
              </a:ext>
            </a:extLst>
          </p:cNvPr>
          <p:cNvSpPr/>
          <p:nvPr/>
        </p:nvSpPr>
        <p:spPr>
          <a:xfrm>
            <a:off x="2571258" y="2297737"/>
            <a:ext cx="1935654" cy="2098194"/>
          </a:xfrm>
          <a:prstGeom prst="rect">
            <a:avLst/>
          </a:prstGeom>
          <a:solidFill>
            <a:srgbClr val="00B050">
              <a:alpha val="5000"/>
            </a:srgbClr>
          </a:solidFill>
          <a:ln w="158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D84313C-C6EC-F841-987B-F405A19A610E}"/>
              </a:ext>
            </a:extLst>
          </p:cNvPr>
          <p:cNvSpPr/>
          <p:nvPr/>
        </p:nvSpPr>
        <p:spPr>
          <a:xfrm>
            <a:off x="4519486" y="2297737"/>
            <a:ext cx="2853898" cy="2098193"/>
          </a:xfrm>
          <a:prstGeom prst="rect">
            <a:avLst/>
          </a:prstGeom>
          <a:solidFill>
            <a:schemeClr val="accent2">
              <a:alpha val="5000"/>
            </a:schemeClr>
          </a:solidFill>
          <a:ln w="158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3DA21-60DB-6F49-8FBD-09BD83BE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– Model Class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39459B-E8E3-E342-8035-CF773EFC77DF}"/>
              </a:ext>
            </a:extLst>
          </p:cNvPr>
          <p:cNvGrpSpPr>
            <a:grpSpLocks noChangeAspect="1"/>
          </p:cNvGrpSpPr>
          <p:nvPr/>
        </p:nvGrpSpPr>
        <p:grpSpPr>
          <a:xfrm>
            <a:off x="198517" y="2044332"/>
            <a:ext cx="1442514" cy="2048400"/>
            <a:chOff x="459108" y="2013467"/>
            <a:chExt cx="1998199" cy="29189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4D12B5-1280-3E41-A138-6BC752253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108" y="2013467"/>
              <a:ext cx="1998198" cy="2918938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4A4AFFD-65C5-5F4E-9253-FB3DD329B486}"/>
                </a:ext>
              </a:extLst>
            </p:cNvPr>
            <p:cNvSpPr/>
            <p:nvPr/>
          </p:nvSpPr>
          <p:spPr>
            <a:xfrm>
              <a:off x="459108" y="2898643"/>
              <a:ext cx="1998199" cy="278861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759947-A045-3747-9B30-146BDDABF2AE}"/>
                  </a:ext>
                </a:extLst>
              </p:cNvPr>
              <p:cNvSpPr txBox="1"/>
              <p:nvPr/>
            </p:nvSpPr>
            <p:spPr>
              <a:xfrm>
                <a:off x="2234175" y="1303642"/>
                <a:ext cx="5229893" cy="461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00A6D6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Model Class: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erif Roman" panose="02000603000000000000" pitchFamily="2" charset="0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𝑁</m:t>
                        </m:r>
                      </m:sup>
                    </m:sSup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erif Roman" panose="02000603000000000000" pitchFamily="2" charset="0"/>
                      </a:rPr>
                      <m:t>⟼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erif Roman" panose="02000603000000000000" pitchFamily="2" charset="0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erif Roman" panose="02000603000000000000" pitchFamily="2" charset="0"/>
                          </a:rPr>
                          <m:t>𝐾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: 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𝑥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erif Roman" panose="02000603000000000000" pitchFamily="2" charset="0"/>
                      </a:rPr>
                      <m:t>⟼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𝑓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𝑥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𝑤</m:t>
                        </m:r>
                      </m:e>
                    </m:d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,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𝑤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erif Roman" panose="02000603000000000000" pitchFamily="2" charset="0"/>
                      </a:rPr>
                      <m:t>∈ 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erif Roman" panose="02000603000000000000" pitchFamily="2" charset="0"/>
                      </a:rPr>
                      <m:t>Λ</m:t>
                    </m:r>
                  </m:oMath>
                </a14:m>
                <a:endParaRPr lang="el-GR" b="0" dirty="0">
                  <a:solidFill>
                    <a:schemeClr val="tx1"/>
                  </a:solidFill>
                  <a:latin typeface="CMU Serif Roman" panose="02000603000000000000" pitchFamily="2" charset="0"/>
                  <a:ea typeface="Cambria Math" panose="02040503050406030204" pitchFamily="18" charset="0"/>
                  <a:cs typeface="CMU Serif Roman" panose="02000603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759947-A045-3747-9B30-146BDDABF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175" y="1303642"/>
                <a:ext cx="5229893" cy="461024"/>
              </a:xfrm>
              <a:prstGeom prst="rect">
                <a:avLst/>
              </a:prstGeom>
              <a:blipFill>
                <a:blip r:embed="rId4"/>
                <a:stretch>
                  <a:fillRect l="-969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3D8D14BF-7313-2146-8B4C-3CD67BB0FBF5}"/>
              </a:ext>
            </a:extLst>
          </p:cNvPr>
          <p:cNvGrpSpPr/>
          <p:nvPr/>
        </p:nvGrpSpPr>
        <p:grpSpPr>
          <a:xfrm>
            <a:off x="2585351" y="2353159"/>
            <a:ext cx="4747393" cy="2334990"/>
            <a:chOff x="2525554" y="1235529"/>
            <a:chExt cx="4747393" cy="2334990"/>
          </a:xfrm>
        </p:grpSpPr>
        <p:grpSp>
          <p:nvGrpSpPr>
            <p:cNvPr id="26" name="Gruppieren 53">
              <a:extLst>
                <a:ext uri="{FF2B5EF4-FFF2-40B4-BE49-F238E27FC236}">
                  <a16:creationId xmlns:a16="http://schemas.microsoft.com/office/drawing/2014/main" id="{F33873D5-48E1-1F4D-A167-869076CAF709}"/>
                </a:ext>
              </a:extLst>
            </p:cNvPr>
            <p:cNvGrpSpPr/>
            <p:nvPr/>
          </p:nvGrpSpPr>
          <p:grpSpPr>
            <a:xfrm>
              <a:off x="2525554" y="1235529"/>
              <a:ext cx="4747393" cy="2334990"/>
              <a:chOff x="3367405" y="1647374"/>
              <a:chExt cx="6329856" cy="3113316"/>
            </a:xfrm>
          </p:grpSpPr>
          <p:grpSp>
            <p:nvGrpSpPr>
              <p:cNvPr id="31" name="Gruppieren 52">
                <a:extLst>
                  <a:ext uri="{FF2B5EF4-FFF2-40B4-BE49-F238E27FC236}">
                    <a16:creationId xmlns:a16="http://schemas.microsoft.com/office/drawing/2014/main" id="{98BFF23B-D253-9A45-AA09-4F8F44BE7BDE}"/>
                  </a:ext>
                </a:extLst>
              </p:cNvPr>
              <p:cNvGrpSpPr/>
              <p:nvPr/>
            </p:nvGrpSpPr>
            <p:grpSpPr>
              <a:xfrm>
                <a:off x="3367405" y="1647374"/>
                <a:ext cx="6329856" cy="3113316"/>
                <a:chOff x="3367405" y="1647374"/>
                <a:chExt cx="6329856" cy="3113316"/>
              </a:xfrm>
            </p:grpSpPr>
            <p:grpSp>
              <p:nvGrpSpPr>
                <p:cNvPr id="34" name="Gruppieren 50">
                  <a:extLst>
                    <a:ext uri="{FF2B5EF4-FFF2-40B4-BE49-F238E27FC236}">
                      <a16:creationId xmlns:a16="http://schemas.microsoft.com/office/drawing/2014/main" id="{F83042F9-1D0F-A04A-A57B-57848079A669}"/>
                    </a:ext>
                  </a:extLst>
                </p:cNvPr>
                <p:cNvGrpSpPr/>
                <p:nvPr/>
              </p:nvGrpSpPr>
              <p:grpSpPr>
                <a:xfrm>
                  <a:off x="3392805" y="1647374"/>
                  <a:ext cx="5757833" cy="2642269"/>
                  <a:chOff x="3392805" y="1647374"/>
                  <a:chExt cx="5757833" cy="2642269"/>
                </a:xfrm>
              </p:grpSpPr>
              <p:grpSp>
                <p:nvGrpSpPr>
                  <p:cNvPr id="38" name="Gruppieren 204">
                    <a:extLst>
                      <a:ext uri="{FF2B5EF4-FFF2-40B4-BE49-F238E27FC236}">
                        <a16:creationId xmlns:a16="http://schemas.microsoft.com/office/drawing/2014/main" id="{F5B5687E-10F2-3647-98BC-C1E572D34E4E}"/>
                      </a:ext>
                    </a:extLst>
                  </p:cNvPr>
                  <p:cNvGrpSpPr/>
                  <p:nvPr/>
                </p:nvGrpSpPr>
                <p:grpSpPr>
                  <a:xfrm>
                    <a:off x="3392805" y="1829378"/>
                    <a:ext cx="728579" cy="2239602"/>
                    <a:chOff x="4200525" y="1882340"/>
                    <a:chExt cx="728579" cy="2239602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4" name="Textfeld 205">
                          <a:extLst>
                            <a:ext uri="{FF2B5EF4-FFF2-40B4-BE49-F238E27FC236}">
                              <a16:creationId xmlns:a16="http://schemas.microsoft.com/office/drawing/2014/main" id="{CBF7DD19-B6CF-9B46-A897-AE2C161DC76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654496" y="2324988"/>
                          <a:ext cx="200395" cy="49244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de-DE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74" name="Textfeld 205">
                          <a:extLst>
                            <a:ext uri="{FF2B5EF4-FFF2-40B4-BE49-F238E27FC236}">
                              <a16:creationId xmlns:a16="http://schemas.microsoft.com/office/drawing/2014/main" id="{CBF7DD19-B6CF-9B46-A897-AE2C161DC76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54496" y="2324988"/>
                          <a:ext cx="200395" cy="492443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 r="-3846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5" name="Textfeld 206">
                          <a:extLst>
                            <a:ext uri="{FF2B5EF4-FFF2-40B4-BE49-F238E27FC236}">
                              <a16:creationId xmlns:a16="http://schemas.microsoft.com/office/drawing/2014/main" id="{0076B6AE-21C1-A049-A7CA-ACED9ABC2D3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669735" y="3254625"/>
                          <a:ext cx="200395" cy="49244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de-DE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75" name="Textfeld 206">
                          <a:extLst>
                            <a:ext uri="{FF2B5EF4-FFF2-40B4-BE49-F238E27FC236}">
                              <a16:creationId xmlns:a16="http://schemas.microsoft.com/office/drawing/2014/main" id="{0076B6AE-21C1-A049-A7CA-ACED9ABC2D3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69735" y="3254625"/>
                          <a:ext cx="200395" cy="492443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 r="-50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grpSp>
                  <p:nvGrpSpPr>
                    <p:cNvPr id="76" name="Gruppieren 207">
                      <a:extLst>
                        <a:ext uri="{FF2B5EF4-FFF2-40B4-BE49-F238E27FC236}">
                          <a16:creationId xmlns:a16="http://schemas.microsoft.com/office/drawing/2014/main" id="{CA4F981F-099D-294E-90BD-F7A188A0F1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00525" y="1882340"/>
                      <a:ext cx="728579" cy="400109"/>
                      <a:chOff x="4200525" y="1882340"/>
                      <a:chExt cx="728579" cy="400109"/>
                    </a:xfrm>
                  </p:grpSpPr>
                  <p:sp>
                    <p:nvSpPr>
                      <p:cNvPr id="83" name="Oval 82">
                        <a:extLst>
                          <a:ext uri="{FF2B5EF4-FFF2-40B4-BE49-F238E27FC236}">
                            <a16:creationId xmlns:a16="http://schemas.microsoft.com/office/drawing/2014/main" id="{AF022A9A-E74E-9443-B39E-64B6C2D352D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104" y="1972734"/>
                        <a:ext cx="252000" cy="2520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sz="1350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" name="Textfeld 215">
                            <a:extLst>
                              <a:ext uri="{FF2B5EF4-FFF2-40B4-BE49-F238E27FC236}">
                                <a16:creationId xmlns:a16="http://schemas.microsoft.com/office/drawing/2014/main" id="{724048D6-8960-F842-8813-A2F3DE06D48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200525" y="1882340"/>
                            <a:ext cx="532454" cy="40010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de-DE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3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3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sz="135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" name="Textfeld 215">
                            <a:extLst>
                              <a:ext uri="{FF2B5EF4-FFF2-40B4-BE49-F238E27FC236}">
                                <a16:creationId xmlns:a16="http://schemas.microsoft.com/office/drawing/2014/main" id="{724048D6-8960-F842-8813-A2F3DE06D486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4200525" y="1882340"/>
                            <a:ext cx="532454" cy="400109"/>
                          </a:xfrm>
                          <a:prstGeom prst="rect">
                            <a:avLst/>
                          </a:prstGeom>
                          <a:blipFill>
                            <a:blip r:embed="rId8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grpSp>
                  <p:nvGrpSpPr>
                    <p:cNvPr id="77" name="Gruppieren 208">
                      <a:extLst>
                        <a:ext uri="{FF2B5EF4-FFF2-40B4-BE49-F238E27FC236}">
                          <a16:creationId xmlns:a16="http://schemas.microsoft.com/office/drawing/2014/main" id="{684CF056-28D2-7D4E-B14F-3C3D06EF0B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00525" y="2807436"/>
                      <a:ext cx="728579" cy="400109"/>
                      <a:chOff x="4200525" y="2807436"/>
                      <a:chExt cx="728579" cy="400109"/>
                    </a:xfrm>
                  </p:grpSpPr>
                  <p:sp>
                    <p:nvSpPr>
                      <p:cNvPr id="81" name="Oval 80">
                        <a:extLst>
                          <a:ext uri="{FF2B5EF4-FFF2-40B4-BE49-F238E27FC236}">
                            <a16:creationId xmlns:a16="http://schemas.microsoft.com/office/drawing/2014/main" id="{57BDC44B-8517-C240-A95E-BB9875B0687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104" y="2888208"/>
                        <a:ext cx="252000" cy="2520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sz="1350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2" name="Textfeld 213">
                            <a:extLst>
                              <a:ext uri="{FF2B5EF4-FFF2-40B4-BE49-F238E27FC236}">
                                <a16:creationId xmlns:a16="http://schemas.microsoft.com/office/drawing/2014/main" id="{9979F02A-9567-A044-B38C-56C88EA2307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200525" y="2807436"/>
                            <a:ext cx="505096" cy="40010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de-DE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3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35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sz="135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2" name="Textfeld 213">
                            <a:extLst>
                              <a:ext uri="{FF2B5EF4-FFF2-40B4-BE49-F238E27FC236}">
                                <a16:creationId xmlns:a16="http://schemas.microsoft.com/office/drawing/2014/main" id="{9979F02A-9567-A044-B38C-56C88EA2307D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4200525" y="2807436"/>
                            <a:ext cx="505096" cy="400109"/>
                          </a:xfrm>
                          <a:prstGeom prst="rect">
                            <a:avLst/>
                          </a:prstGeom>
                          <a:blipFill>
                            <a:blip r:embed="rId9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grpSp>
                  <p:nvGrpSpPr>
                    <p:cNvPr id="78" name="Gruppieren 209">
                      <a:extLst>
                        <a:ext uri="{FF2B5EF4-FFF2-40B4-BE49-F238E27FC236}">
                          <a16:creationId xmlns:a16="http://schemas.microsoft.com/office/drawing/2014/main" id="{832955FE-F68E-144A-BBC9-7E722F1045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00525" y="3721833"/>
                      <a:ext cx="728579" cy="400109"/>
                      <a:chOff x="4200525" y="3721833"/>
                      <a:chExt cx="728579" cy="400109"/>
                    </a:xfrm>
                  </p:grpSpPr>
                  <p:sp>
                    <p:nvSpPr>
                      <p:cNvPr id="79" name="Oval 78">
                        <a:extLst>
                          <a:ext uri="{FF2B5EF4-FFF2-40B4-BE49-F238E27FC236}">
                            <a16:creationId xmlns:a16="http://schemas.microsoft.com/office/drawing/2014/main" id="{B6EC2A0D-8B02-D148-AB58-80B35AFA62F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104" y="3802605"/>
                        <a:ext cx="252000" cy="2520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sz="1350" dirty="0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0" name="Textfeld 211">
                            <a:extLst>
                              <a:ext uri="{FF2B5EF4-FFF2-40B4-BE49-F238E27FC236}">
                                <a16:creationId xmlns:a16="http://schemas.microsoft.com/office/drawing/2014/main" id="{F00690B9-EB8E-9449-B501-9C7350473D5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200525" y="3721833"/>
                            <a:ext cx="571696" cy="40010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de-DE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3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35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sz="135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0" name="Textfeld 211">
                            <a:extLst>
                              <a:ext uri="{FF2B5EF4-FFF2-40B4-BE49-F238E27FC236}">
                                <a16:creationId xmlns:a16="http://schemas.microsoft.com/office/drawing/2014/main" id="{F00690B9-EB8E-9449-B501-9C7350473D53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4200525" y="3721833"/>
                            <a:ext cx="571696" cy="400109"/>
                          </a:xfrm>
                          <a:prstGeom prst="rect">
                            <a:avLst/>
                          </a:prstGeom>
                          <a:blipFill>
                            <a:blip r:embed="rId10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</p:grpSp>
              <p:grpSp>
                <p:nvGrpSpPr>
                  <p:cNvPr id="39" name="Gruppieren 216">
                    <a:extLst>
                      <a:ext uri="{FF2B5EF4-FFF2-40B4-BE49-F238E27FC236}">
                        <a16:creationId xmlns:a16="http://schemas.microsoft.com/office/drawing/2014/main" id="{C0ABFC73-DCA0-DF48-B06B-4AFAB0690D44}"/>
                      </a:ext>
                    </a:extLst>
                  </p:cNvPr>
                  <p:cNvGrpSpPr/>
                  <p:nvPr/>
                </p:nvGrpSpPr>
                <p:grpSpPr>
                  <a:xfrm>
                    <a:off x="4121384" y="1917374"/>
                    <a:ext cx="1542478" cy="2102269"/>
                    <a:chOff x="4121384" y="1917374"/>
                    <a:chExt cx="1542478" cy="2102269"/>
                  </a:xfrm>
                </p:grpSpPr>
                <p:cxnSp>
                  <p:nvCxnSpPr>
                    <p:cNvPr id="65" name="Gerade Verbindung 217">
                      <a:extLst>
                        <a:ext uri="{FF2B5EF4-FFF2-40B4-BE49-F238E27FC236}">
                          <a16:creationId xmlns:a16="http://schemas.microsoft.com/office/drawing/2014/main" id="{DAB81D7C-B004-354C-9705-153EDA5D3B5F}"/>
                        </a:ext>
                      </a:extLst>
                    </p:cNvPr>
                    <p:cNvCxnSpPr>
                      <a:cxnSpLocks/>
                      <a:stCxn id="83" idx="6"/>
                      <a:endCxn id="63" idx="2"/>
                    </p:cNvCxnSpPr>
                    <p:nvPr/>
                  </p:nvCxnSpPr>
                  <p:spPr>
                    <a:xfrm flipV="1">
                      <a:off x="4121384" y="1917374"/>
                      <a:ext cx="1542478" cy="12839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headEnd type="none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Gerade Verbindung 218">
                      <a:extLst>
                        <a:ext uri="{FF2B5EF4-FFF2-40B4-BE49-F238E27FC236}">
                          <a16:creationId xmlns:a16="http://schemas.microsoft.com/office/drawing/2014/main" id="{F0A42852-36C5-BA44-8096-4AFC45B0206C}"/>
                        </a:ext>
                      </a:extLst>
                    </p:cNvPr>
                    <p:cNvCxnSpPr>
                      <a:cxnSpLocks/>
                      <a:stCxn id="83" idx="6"/>
                      <a:endCxn id="64" idx="2"/>
                    </p:cNvCxnSpPr>
                    <p:nvPr/>
                  </p:nvCxnSpPr>
                  <p:spPr>
                    <a:xfrm>
                      <a:off x="4121384" y="2045772"/>
                      <a:ext cx="1521837" cy="91546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headEnd type="none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Gerade Verbindung 219">
                      <a:extLst>
                        <a:ext uri="{FF2B5EF4-FFF2-40B4-BE49-F238E27FC236}">
                          <a16:creationId xmlns:a16="http://schemas.microsoft.com/office/drawing/2014/main" id="{11FB98BF-FBDD-C649-AAF2-3A3CE61A5179}"/>
                        </a:ext>
                      </a:extLst>
                    </p:cNvPr>
                    <p:cNvCxnSpPr>
                      <a:cxnSpLocks/>
                      <a:stCxn id="83" idx="6"/>
                      <a:endCxn id="62" idx="2"/>
                    </p:cNvCxnSpPr>
                    <p:nvPr/>
                  </p:nvCxnSpPr>
                  <p:spPr>
                    <a:xfrm>
                      <a:off x="4121384" y="2045772"/>
                      <a:ext cx="1538811" cy="1973871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headEnd type="none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Gerade Verbindung 220">
                      <a:extLst>
                        <a:ext uri="{FF2B5EF4-FFF2-40B4-BE49-F238E27FC236}">
                          <a16:creationId xmlns:a16="http://schemas.microsoft.com/office/drawing/2014/main" id="{EC9CCFBA-F353-1C4E-ACE2-FEE4F40C0552}"/>
                        </a:ext>
                      </a:extLst>
                    </p:cNvPr>
                    <p:cNvCxnSpPr>
                      <a:cxnSpLocks/>
                      <a:stCxn id="81" idx="6"/>
                      <a:endCxn id="63" idx="2"/>
                    </p:cNvCxnSpPr>
                    <p:nvPr/>
                  </p:nvCxnSpPr>
                  <p:spPr>
                    <a:xfrm flipV="1">
                      <a:off x="4121384" y="1917374"/>
                      <a:ext cx="1542478" cy="104387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headEnd type="none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Gerade Verbindung 221">
                      <a:extLst>
                        <a:ext uri="{FF2B5EF4-FFF2-40B4-BE49-F238E27FC236}">
                          <a16:creationId xmlns:a16="http://schemas.microsoft.com/office/drawing/2014/main" id="{058DCD4E-CE40-544B-9043-AF0024C44F9D}"/>
                        </a:ext>
                      </a:extLst>
                    </p:cNvPr>
                    <p:cNvCxnSpPr>
                      <a:cxnSpLocks/>
                      <a:stCxn id="81" idx="6"/>
                      <a:endCxn id="64" idx="2"/>
                    </p:cNvCxnSpPr>
                    <p:nvPr/>
                  </p:nvCxnSpPr>
                  <p:spPr>
                    <a:xfrm flipV="1">
                      <a:off x="4121384" y="2961241"/>
                      <a:ext cx="1521837" cy="5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headEnd type="none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Gerade Verbindung 222">
                      <a:extLst>
                        <a:ext uri="{FF2B5EF4-FFF2-40B4-BE49-F238E27FC236}">
                          <a16:creationId xmlns:a16="http://schemas.microsoft.com/office/drawing/2014/main" id="{9AFB1476-894D-054B-A52A-7D6C58164D4E}"/>
                        </a:ext>
                      </a:extLst>
                    </p:cNvPr>
                    <p:cNvCxnSpPr>
                      <a:cxnSpLocks/>
                      <a:stCxn id="81" idx="6"/>
                      <a:endCxn id="62" idx="2"/>
                    </p:cNvCxnSpPr>
                    <p:nvPr/>
                  </p:nvCxnSpPr>
                  <p:spPr>
                    <a:xfrm>
                      <a:off x="4121384" y="2961246"/>
                      <a:ext cx="1538811" cy="1058397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headEnd type="none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Gerade Verbindung 223">
                      <a:extLst>
                        <a:ext uri="{FF2B5EF4-FFF2-40B4-BE49-F238E27FC236}">
                          <a16:creationId xmlns:a16="http://schemas.microsoft.com/office/drawing/2014/main" id="{9FBBB058-7A24-6F4C-B639-D09A48FC9617}"/>
                        </a:ext>
                      </a:extLst>
                    </p:cNvPr>
                    <p:cNvCxnSpPr>
                      <a:cxnSpLocks/>
                      <a:stCxn id="79" idx="6"/>
                      <a:endCxn id="63" idx="2"/>
                    </p:cNvCxnSpPr>
                    <p:nvPr/>
                  </p:nvCxnSpPr>
                  <p:spPr>
                    <a:xfrm flipV="1">
                      <a:off x="4121384" y="1917374"/>
                      <a:ext cx="1542478" cy="195826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headEnd type="none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Gerade Verbindung 224">
                      <a:extLst>
                        <a:ext uri="{FF2B5EF4-FFF2-40B4-BE49-F238E27FC236}">
                          <a16:creationId xmlns:a16="http://schemas.microsoft.com/office/drawing/2014/main" id="{30101ECD-01D5-F443-A450-7937B0ACAAB8}"/>
                        </a:ext>
                      </a:extLst>
                    </p:cNvPr>
                    <p:cNvCxnSpPr>
                      <a:cxnSpLocks/>
                      <a:stCxn id="79" idx="6"/>
                      <a:endCxn id="64" idx="2"/>
                    </p:cNvCxnSpPr>
                    <p:nvPr/>
                  </p:nvCxnSpPr>
                  <p:spPr>
                    <a:xfrm flipV="1">
                      <a:off x="4121384" y="2961241"/>
                      <a:ext cx="1521837" cy="914401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headEnd type="none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Gerade Verbindung 225">
                      <a:extLst>
                        <a:ext uri="{FF2B5EF4-FFF2-40B4-BE49-F238E27FC236}">
                          <a16:creationId xmlns:a16="http://schemas.microsoft.com/office/drawing/2014/main" id="{EE8085EB-5E06-B24A-B12D-45AEEDC47C4A}"/>
                        </a:ext>
                      </a:extLst>
                    </p:cNvPr>
                    <p:cNvCxnSpPr>
                      <a:cxnSpLocks/>
                      <a:stCxn id="79" idx="6"/>
                      <a:endCxn id="62" idx="2"/>
                    </p:cNvCxnSpPr>
                    <p:nvPr/>
                  </p:nvCxnSpPr>
                  <p:spPr>
                    <a:xfrm>
                      <a:off x="4121384" y="3875643"/>
                      <a:ext cx="1538811" cy="14400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headEnd type="none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" name="Gruppieren 26">
                    <a:extLst>
                      <a:ext uri="{FF2B5EF4-FFF2-40B4-BE49-F238E27FC236}">
                        <a16:creationId xmlns:a16="http://schemas.microsoft.com/office/drawing/2014/main" id="{53E89A74-A8C1-B54E-97F4-299473E6281A}"/>
                      </a:ext>
                    </a:extLst>
                  </p:cNvPr>
                  <p:cNvGrpSpPr/>
                  <p:nvPr/>
                </p:nvGrpSpPr>
                <p:grpSpPr>
                  <a:xfrm>
                    <a:off x="5643220" y="1647374"/>
                    <a:ext cx="560641" cy="2642269"/>
                    <a:chOff x="5643220" y="1647374"/>
                    <a:chExt cx="560641" cy="2642269"/>
                  </a:xfrm>
                </p:grpSpPr>
                <p:sp>
                  <p:nvSpPr>
                    <p:cNvPr id="62" name="Oval 61">
                      <a:extLst>
                        <a:ext uri="{FF2B5EF4-FFF2-40B4-BE49-F238E27FC236}">
                          <a16:creationId xmlns:a16="http://schemas.microsoft.com/office/drawing/2014/main" id="{D9CD4D8A-D574-5545-B1DD-1990810C43F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660195" y="3749643"/>
                      <a:ext cx="540000" cy="54000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sz="1350" dirty="0"/>
                    </a:p>
                  </p:txBody>
                </p:sp>
                <p:sp>
                  <p:nvSpPr>
                    <p:cNvPr id="63" name="Oval 62">
                      <a:extLst>
                        <a:ext uri="{FF2B5EF4-FFF2-40B4-BE49-F238E27FC236}">
                          <a16:creationId xmlns:a16="http://schemas.microsoft.com/office/drawing/2014/main" id="{929694CF-BB2A-954B-A282-E4B9A008125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663861" y="1647374"/>
                      <a:ext cx="540000" cy="539999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sz="1350" dirty="0"/>
                    </a:p>
                  </p:txBody>
                </p:sp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id="{E48DD36F-E587-B643-97C2-9040157583D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643220" y="2691241"/>
                      <a:ext cx="539998" cy="539999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sz="1350" dirty="0"/>
                    </a:p>
                  </p:txBody>
                </p:sp>
              </p:grpSp>
              <p:grpSp>
                <p:nvGrpSpPr>
                  <p:cNvPr id="41" name="Gruppieren 306">
                    <a:extLst>
                      <a:ext uri="{FF2B5EF4-FFF2-40B4-BE49-F238E27FC236}">
                        <a16:creationId xmlns:a16="http://schemas.microsoft.com/office/drawing/2014/main" id="{06B053FE-29A1-4A4E-B973-D9C4BEFDB1C7}"/>
                      </a:ext>
                    </a:extLst>
                  </p:cNvPr>
                  <p:cNvGrpSpPr/>
                  <p:nvPr/>
                </p:nvGrpSpPr>
                <p:grpSpPr>
                  <a:xfrm>
                    <a:off x="7884123" y="2787331"/>
                    <a:ext cx="1232189" cy="432000"/>
                    <a:chOff x="6636326" y="2770752"/>
                    <a:chExt cx="1232189" cy="432000"/>
                  </a:xfrm>
                </p:grpSpPr>
                <p:sp>
                  <p:nvSpPr>
                    <p:cNvPr id="60" name="Oval 59">
                      <a:extLst>
                        <a:ext uri="{FF2B5EF4-FFF2-40B4-BE49-F238E27FC236}">
                          <a16:creationId xmlns:a16="http://schemas.microsoft.com/office/drawing/2014/main" id="{E2208386-9E62-854E-AEC1-3833D3CE016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636326" y="2770752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endParaRPr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1" name="Textfeld 328">
                          <a:extLst>
                            <a:ext uri="{FF2B5EF4-FFF2-40B4-BE49-F238E27FC236}">
                              <a16:creationId xmlns:a16="http://schemas.microsoft.com/office/drawing/2014/main" id="{67C3F779-AC85-634C-AEC7-3F6162B271D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429356" y="2790929"/>
                          <a:ext cx="439159" cy="4001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35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de-DE" sz="135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sz="135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de-DE" sz="135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z="135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de-DE" sz="135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de-DE" sz="135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sz="1350" dirty="0"/>
                        </a:p>
                      </p:txBody>
                    </p:sp>
                  </mc:Choice>
                  <mc:Fallback xmlns="">
                    <p:sp>
                      <p:nvSpPr>
                        <p:cNvPr id="61" name="Textfeld 328">
                          <a:extLst>
                            <a:ext uri="{FF2B5EF4-FFF2-40B4-BE49-F238E27FC236}">
                              <a16:creationId xmlns:a16="http://schemas.microsoft.com/office/drawing/2014/main" id="{67C3F779-AC85-634C-AEC7-3F6162B271D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429356" y="2790929"/>
                          <a:ext cx="439159" cy="400109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 r="-118519" b="-8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2" name="Gruppieren 307">
                    <a:extLst>
                      <a:ext uri="{FF2B5EF4-FFF2-40B4-BE49-F238E27FC236}">
                        <a16:creationId xmlns:a16="http://schemas.microsoft.com/office/drawing/2014/main" id="{F8CD156B-FDFF-4748-9ED0-017EB0B48888}"/>
                      </a:ext>
                    </a:extLst>
                  </p:cNvPr>
                  <p:cNvGrpSpPr/>
                  <p:nvPr/>
                </p:nvGrpSpPr>
                <p:grpSpPr>
                  <a:xfrm>
                    <a:off x="7884123" y="1922732"/>
                    <a:ext cx="1266515" cy="432000"/>
                    <a:chOff x="6636326" y="1906153"/>
                    <a:chExt cx="1266515" cy="432000"/>
                  </a:xfrm>
                </p:grpSpPr>
                <p:sp>
                  <p:nvSpPr>
                    <p:cNvPr id="58" name="Oval 57">
                      <a:extLst>
                        <a:ext uri="{FF2B5EF4-FFF2-40B4-BE49-F238E27FC236}">
                          <a16:creationId xmlns:a16="http://schemas.microsoft.com/office/drawing/2014/main" id="{EEE0A680-78D7-144F-A6D7-4E314607E19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636326" y="1906153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sz="1350" dirty="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9" name="Textfeld 326">
                          <a:extLst>
                            <a:ext uri="{FF2B5EF4-FFF2-40B4-BE49-F238E27FC236}">
                              <a16:creationId xmlns:a16="http://schemas.microsoft.com/office/drawing/2014/main" id="{DD7258D4-8F7B-6340-99FE-3EF2BB96B47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463684" y="1937482"/>
                          <a:ext cx="439157" cy="4001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35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de-DE" sz="135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sz="135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de-DE" sz="135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z="135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de-DE" sz="135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de-DE" sz="135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sz="1350" dirty="0"/>
                        </a:p>
                      </p:txBody>
                    </p:sp>
                  </mc:Choice>
                  <mc:Fallback xmlns="">
                    <p:sp>
                      <p:nvSpPr>
                        <p:cNvPr id="59" name="Textfeld 326">
                          <a:extLst>
                            <a:ext uri="{FF2B5EF4-FFF2-40B4-BE49-F238E27FC236}">
                              <a16:creationId xmlns:a16="http://schemas.microsoft.com/office/drawing/2014/main" id="{DD7258D4-8F7B-6340-99FE-3EF2BB96B473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463684" y="1937482"/>
                          <a:ext cx="439157" cy="400111"/>
                        </a:xfrm>
                        <a:prstGeom prst="rect">
                          <a:avLst/>
                        </a:prstGeom>
                        <a:blipFill>
                          <a:blip r:embed="rId12"/>
                          <a:stretch>
                            <a:fillRect r="-114815" b="-833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3" name="Gruppieren 308">
                    <a:extLst>
                      <a:ext uri="{FF2B5EF4-FFF2-40B4-BE49-F238E27FC236}">
                        <a16:creationId xmlns:a16="http://schemas.microsoft.com/office/drawing/2014/main" id="{29931909-E773-1743-A4EE-AFABA408B07B}"/>
                      </a:ext>
                    </a:extLst>
                  </p:cNvPr>
                  <p:cNvGrpSpPr/>
                  <p:nvPr/>
                </p:nvGrpSpPr>
                <p:grpSpPr>
                  <a:xfrm>
                    <a:off x="7884123" y="3651932"/>
                    <a:ext cx="1226199" cy="432000"/>
                    <a:chOff x="6636326" y="3635353"/>
                    <a:chExt cx="1226199" cy="432000"/>
                  </a:xfrm>
                </p:grpSpPr>
                <p:sp>
                  <p:nvSpPr>
                    <p:cNvPr id="56" name="Oval 55">
                      <a:extLst>
                        <a:ext uri="{FF2B5EF4-FFF2-40B4-BE49-F238E27FC236}">
                          <a16:creationId xmlns:a16="http://schemas.microsoft.com/office/drawing/2014/main" id="{FA029007-F900-A74F-A697-976CB74E3B3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636326" y="3635353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sz="1350" dirty="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7" name="Textfeld 324">
                          <a:extLst>
                            <a:ext uri="{FF2B5EF4-FFF2-40B4-BE49-F238E27FC236}">
                              <a16:creationId xmlns:a16="http://schemas.microsoft.com/office/drawing/2014/main" id="{9AFE1E61-27D5-6C44-8D28-9D1058D16DB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423366" y="3638113"/>
                          <a:ext cx="439158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35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de-DE" sz="135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sz="135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de-DE" sz="135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z="135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de-DE" sz="135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de-DE" sz="135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sz="1350" dirty="0"/>
                        </a:p>
                      </p:txBody>
                    </p:sp>
                  </mc:Choice>
                  <mc:Fallback xmlns="">
                    <p:sp>
                      <p:nvSpPr>
                        <p:cNvPr id="57" name="Textfeld 324">
                          <a:extLst>
                            <a:ext uri="{FF2B5EF4-FFF2-40B4-BE49-F238E27FC236}">
                              <a16:creationId xmlns:a16="http://schemas.microsoft.com/office/drawing/2014/main" id="{9AFE1E61-27D5-6C44-8D28-9D1058D16DB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423366" y="3638113"/>
                          <a:ext cx="439158" cy="400110"/>
                        </a:xfrm>
                        <a:prstGeom prst="rect">
                          <a:avLst/>
                        </a:prstGeom>
                        <a:blipFill>
                          <a:blip r:embed="rId13"/>
                          <a:stretch>
                            <a:fillRect r="-118519" b="-8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44" name="Gerade Verbindung 311">
                    <a:extLst>
                      <a:ext uri="{FF2B5EF4-FFF2-40B4-BE49-F238E27FC236}">
                        <a16:creationId xmlns:a16="http://schemas.microsoft.com/office/drawing/2014/main" id="{7A79D175-C222-214C-AD4A-56CFDCA1B4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16124" y="3867935"/>
                    <a:ext cx="370855" cy="0"/>
                  </a:xfrm>
                  <a:prstGeom prst="line">
                    <a:avLst/>
                  </a:prstGeom>
                  <a:ln w="22225">
                    <a:solidFill>
                      <a:schemeClr val="bg2">
                        <a:lumMod val="25000"/>
                      </a:schemeClr>
                    </a:solidFill>
                    <a:headEnd type="none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Gerade Verbindung 312">
                    <a:extLst>
                      <a:ext uri="{FF2B5EF4-FFF2-40B4-BE49-F238E27FC236}">
                        <a16:creationId xmlns:a16="http://schemas.microsoft.com/office/drawing/2014/main" id="{1EEF9650-DB9D-6545-9546-49561760FE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25714" y="3010981"/>
                    <a:ext cx="370854" cy="0"/>
                  </a:xfrm>
                  <a:prstGeom prst="line">
                    <a:avLst/>
                  </a:prstGeom>
                  <a:ln w="22225">
                    <a:solidFill>
                      <a:schemeClr val="bg2">
                        <a:lumMod val="25000"/>
                      </a:schemeClr>
                    </a:solidFill>
                    <a:headEnd type="none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Gerade Verbindung 313">
                    <a:extLst>
                      <a:ext uri="{FF2B5EF4-FFF2-40B4-BE49-F238E27FC236}">
                        <a16:creationId xmlns:a16="http://schemas.microsoft.com/office/drawing/2014/main" id="{B98BD25C-4C17-984C-9FCF-23A0B03DDF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25714" y="2151886"/>
                    <a:ext cx="370855" cy="0"/>
                  </a:xfrm>
                  <a:prstGeom prst="line">
                    <a:avLst/>
                  </a:prstGeom>
                  <a:ln w="22225">
                    <a:solidFill>
                      <a:schemeClr val="bg2">
                        <a:lumMod val="25000"/>
                      </a:schemeClr>
                    </a:solidFill>
                    <a:headEnd type="none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Gerade Verbindung 358">
                    <a:extLst>
                      <a:ext uri="{FF2B5EF4-FFF2-40B4-BE49-F238E27FC236}">
                        <a16:creationId xmlns:a16="http://schemas.microsoft.com/office/drawing/2014/main" id="{B537398F-63C9-034A-86C7-C7A18676634D}"/>
                      </a:ext>
                    </a:extLst>
                  </p:cNvPr>
                  <p:cNvCxnSpPr>
                    <a:cxnSpLocks/>
                    <a:stCxn id="63" idx="6"/>
                    <a:endCxn id="58" idx="2"/>
                  </p:cNvCxnSpPr>
                  <p:nvPr/>
                </p:nvCxnSpPr>
                <p:spPr>
                  <a:xfrm>
                    <a:off x="6203862" y="1917374"/>
                    <a:ext cx="1680261" cy="22135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headEnd type="none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Gerade Verbindung 359">
                    <a:extLst>
                      <a:ext uri="{FF2B5EF4-FFF2-40B4-BE49-F238E27FC236}">
                        <a16:creationId xmlns:a16="http://schemas.microsoft.com/office/drawing/2014/main" id="{6633BB70-C515-E445-B490-4450082D4B9F}"/>
                      </a:ext>
                    </a:extLst>
                  </p:cNvPr>
                  <p:cNvCxnSpPr>
                    <a:cxnSpLocks/>
                    <a:stCxn id="63" idx="6"/>
                    <a:endCxn id="60" idx="2"/>
                  </p:cNvCxnSpPr>
                  <p:nvPr/>
                </p:nvCxnSpPr>
                <p:spPr>
                  <a:xfrm>
                    <a:off x="6203862" y="1917374"/>
                    <a:ext cx="1680261" cy="108595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headEnd type="none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Gerade Verbindung 360">
                    <a:extLst>
                      <a:ext uri="{FF2B5EF4-FFF2-40B4-BE49-F238E27FC236}">
                        <a16:creationId xmlns:a16="http://schemas.microsoft.com/office/drawing/2014/main" id="{6CB889F0-0926-9D49-8724-5195885D1968}"/>
                      </a:ext>
                    </a:extLst>
                  </p:cNvPr>
                  <p:cNvCxnSpPr>
                    <a:cxnSpLocks/>
                    <a:stCxn id="63" idx="6"/>
                    <a:endCxn id="56" idx="2"/>
                  </p:cNvCxnSpPr>
                  <p:nvPr/>
                </p:nvCxnSpPr>
                <p:spPr>
                  <a:xfrm>
                    <a:off x="6203862" y="1917374"/>
                    <a:ext cx="1680261" cy="195055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headEnd type="none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Gerade Verbindung 361">
                    <a:extLst>
                      <a:ext uri="{FF2B5EF4-FFF2-40B4-BE49-F238E27FC236}">
                        <a16:creationId xmlns:a16="http://schemas.microsoft.com/office/drawing/2014/main" id="{05D28A56-6FA6-F74A-AF49-F2F95767F0D7}"/>
                      </a:ext>
                    </a:extLst>
                  </p:cNvPr>
                  <p:cNvCxnSpPr>
                    <a:cxnSpLocks/>
                    <a:stCxn id="64" idx="6"/>
                    <a:endCxn id="58" idx="2"/>
                  </p:cNvCxnSpPr>
                  <p:nvPr/>
                </p:nvCxnSpPr>
                <p:spPr>
                  <a:xfrm flipV="1">
                    <a:off x="6183219" y="2138732"/>
                    <a:ext cx="1700904" cy="82250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headEnd type="none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Gerade Verbindung 362">
                    <a:extLst>
                      <a:ext uri="{FF2B5EF4-FFF2-40B4-BE49-F238E27FC236}">
                        <a16:creationId xmlns:a16="http://schemas.microsoft.com/office/drawing/2014/main" id="{887EDBA4-E370-C145-A61B-96B943BBB2E7}"/>
                      </a:ext>
                    </a:extLst>
                  </p:cNvPr>
                  <p:cNvCxnSpPr>
                    <a:cxnSpLocks/>
                    <a:stCxn id="64" idx="6"/>
                    <a:endCxn id="60" idx="2"/>
                  </p:cNvCxnSpPr>
                  <p:nvPr/>
                </p:nvCxnSpPr>
                <p:spPr>
                  <a:xfrm>
                    <a:off x="6183219" y="2961241"/>
                    <a:ext cx="1700904" cy="4209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headEnd type="none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Gerade Verbindung 363">
                    <a:extLst>
                      <a:ext uri="{FF2B5EF4-FFF2-40B4-BE49-F238E27FC236}">
                        <a16:creationId xmlns:a16="http://schemas.microsoft.com/office/drawing/2014/main" id="{C263F034-40C4-7D47-B6D5-5F531EB559CD}"/>
                      </a:ext>
                    </a:extLst>
                  </p:cNvPr>
                  <p:cNvCxnSpPr>
                    <a:cxnSpLocks/>
                    <a:stCxn id="64" idx="6"/>
                    <a:endCxn id="56" idx="2"/>
                  </p:cNvCxnSpPr>
                  <p:nvPr/>
                </p:nvCxnSpPr>
                <p:spPr>
                  <a:xfrm>
                    <a:off x="6183219" y="2961241"/>
                    <a:ext cx="1700904" cy="90669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headEnd type="none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Gerade Verbindung 364">
                    <a:extLst>
                      <a:ext uri="{FF2B5EF4-FFF2-40B4-BE49-F238E27FC236}">
                        <a16:creationId xmlns:a16="http://schemas.microsoft.com/office/drawing/2014/main" id="{9073B850-6719-D54E-9E20-D23F74BDB9A2}"/>
                      </a:ext>
                    </a:extLst>
                  </p:cNvPr>
                  <p:cNvCxnSpPr>
                    <a:cxnSpLocks/>
                    <a:stCxn id="62" idx="6"/>
                    <a:endCxn id="58" idx="2"/>
                  </p:cNvCxnSpPr>
                  <p:nvPr/>
                </p:nvCxnSpPr>
                <p:spPr>
                  <a:xfrm flipV="1">
                    <a:off x="6200195" y="2138732"/>
                    <a:ext cx="1683928" cy="188091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headEnd type="none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Gerade Verbindung 365">
                    <a:extLst>
                      <a:ext uri="{FF2B5EF4-FFF2-40B4-BE49-F238E27FC236}">
                        <a16:creationId xmlns:a16="http://schemas.microsoft.com/office/drawing/2014/main" id="{80C59C51-40B3-414A-9566-E35661BA8F2A}"/>
                      </a:ext>
                    </a:extLst>
                  </p:cNvPr>
                  <p:cNvCxnSpPr>
                    <a:cxnSpLocks/>
                    <a:stCxn id="62" idx="6"/>
                    <a:endCxn id="60" idx="2"/>
                  </p:cNvCxnSpPr>
                  <p:nvPr/>
                </p:nvCxnSpPr>
                <p:spPr>
                  <a:xfrm flipV="1">
                    <a:off x="6200195" y="3003331"/>
                    <a:ext cx="1683928" cy="101631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headEnd type="none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Gerade Verbindung 366">
                    <a:extLst>
                      <a:ext uri="{FF2B5EF4-FFF2-40B4-BE49-F238E27FC236}">
                        <a16:creationId xmlns:a16="http://schemas.microsoft.com/office/drawing/2014/main" id="{66EAA388-86BB-1140-BCFA-6D7D1468723A}"/>
                      </a:ext>
                    </a:extLst>
                  </p:cNvPr>
                  <p:cNvCxnSpPr>
                    <a:cxnSpLocks/>
                    <a:stCxn id="62" idx="6"/>
                    <a:endCxn id="56" idx="2"/>
                  </p:cNvCxnSpPr>
                  <p:nvPr/>
                </p:nvCxnSpPr>
                <p:spPr>
                  <a:xfrm flipV="1">
                    <a:off x="6200195" y="3867933"/>
                    <a:ext cx="1683928" cy="15171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headEnd type="none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feld 51">
                      <a:extLst>
                        <a:ext uri="{FF2B5EF4-FFF2-40B4-BE49-F238E27FC236}">
                          <a16:creationId xmlns:a16="http://schemas.microsoft.com/office/drawing/2014/main" id="{1865D44F-D5E5-D447-820B-B181EFDC14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67405" y="4360580"/>
                      <a:ext cx="1498701" cy="4001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350" i="1">
                                <a:latin typeface="Cambria Math" panose="02040503050406030204" pitchFamily="18" charset="0"/>
                              </a:rPr>
                              <m:t>𝐼𝑛𝑝𝑢𝑡</m:t>
                            </m:r>
                            <m:r>
                              <a:rPr lang="de-DE" sz="135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1350" i="1">
                                <a:latin typeface="Cambria Math" panose="02040503050406030204" pitchFamily="18" charset="0"/>
                              </a:rPr>
                              <m:t>𝑙𝑎𝑦𝑒𝑟</m:t>
                            </m:r>
                          </m:oMath>
                        </m:oMathPara>
                      </a14:m>
                      <a:endParaRPr sz="1350" dirty="0"/>
                    </a:p>
                  </p:txBody>
                </p:sp>
              </mc:Choice>
              <mc:Fallback xmlns="">
                <p:sp>
                  <p:nvSpPr>
                    <p:cNvPr id="35" name="Textfeld 51">
                      <a:extLst>
                        <a:ext uri="{FF2B5EF4-FFF2-40B4-BE49-F238E27FC236}">
                          <a16:creationId xmlns:a16="http://schemas.microsoft.com/office/drawing/2014/main" id="{1865D44F-D5E5-D447-820B-B181EFDC147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67405" y="4360580"/>
                      <a:ext cx="1498701" cy="400109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1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feld 367">
                      <a:extLst>
                        <a:ext uri="{FF2B5EF4-FFF2-40B4-BE49-F238E27FC236}">
                          <a16:creationId xmlns:a16="http://schemas.microsoft.com/office/drawing/2014/main" id="{DD9A0999-DE4B-0342-BF9D-B8C03202703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18546" y="4360581"/>
                      <a:ext cx="1862476" cy="4001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350" i="1">
                                <a:latin typeface="Cambria Math" panose="02040503050406030204" pitchFamily="18" charset="0"/>
                              </a:rPr>
                              <m:t>𝐻𝑖𝑑𝑑𝑒𝑛</m:t>
                            </m:r>
                            <m:r>
                              <a:rPr lang="de-DE" sz="135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1350" i="1">
                                <a:latin typeface="Cambria Math" panose="02040503050406030204" pitchFamily="18" charset="0"/>
                              </a:rPr>
                              <m:t>𝑙𝑎𝑦𝑒𝑟</m:t>
                            </m:r>
                            <m:r>
                              <a:rPr lang="de-DE" sz="1350" i="1">
                                <a:latin typeface="Cambria Math" panose="02040503050406030204" pitchFamily="18" charset="0"/>
                              </a:rPr>
                              <m:t> 1</m:t>
                            </m:r>
                          </m:oMath>
                        </m:oMathPara>
                      </a14:m>
                      <a:endParaRPr sz="1350" dirty="0"/>
                    </a:p>
                  </p:txBody>
                </p:sp>
              </mc:Choice>
              <mc:Fallback xmlns="">
                <p:sp>
                  <p:nvSpPr>
                    <p:cNvPr id="36" name="Textfeld 367">
                      <a:extLst>
                        <a:ext uri="{FF2B5EF4-FFF2-40B4-BE49-F238E27FC236}">
                          <a16:creationId xmlns:a16="http://schemas.microsoft.com/office/drawing/2014/main" id="{DD9A0999-DE4B-0342-BF9D-B8C03202703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18546" y="4360581"/>
                      <a:ext cx="1862476" cy="400109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1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feld 368">
                      <a:extLst>
                        <a:ext uri="{FF2B5EF4-FFF2-40B4-BE49-F238E27FC236}">
                          <a16:creationId xmlns:a16="http://schemas.microsoft.com/office/drawing/2014/main" id="{525936D1-5FA4-0F45-9D36-DD2A1A1C61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58723" y="4360581"/>
                      <a:ext cx="1838538" cy="4001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350" i="1">
                                <a:latin typeface="Cambria Math" panose="02040503050406030204" pitchFamily="18" charset="0"/>
                              </a:rPr>
                              <m:t>𝑂𝑢𝑡𝑝𝑢𝑡</m:t>
                            </m:r>
                            <m:r>
                              <a:rPr lang="de-DE" sz="135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1350" i="1">
                                <a:latin typeface="Cambria Math" panose="02040503050406030204" pitchFamily="18" charset="0"/>
                              </a:rPr>
                              <m:t>𝑙𝑎𝑦𝑒𝑟</m:t>
                            </m:r>
                            <m:r>
                              <a:rPr lang="de-DE" sz="1350" i="1">
                                <a:latin typeface="Cambria Math" panose="02040503050406030204" pitchFamily="18" charset="0"/>
                              </a:rPr>
                              <m:t> 1</m:t>
                            </m:r>
                          </m:oMath>
                        </m:oMathPara>
                      </a14:m>
                      <a:endParaRPr sz="1350" dirty="0"/>
                    </a:p>
                  </p:txBody>
                </p:sp>
              </mc:Choice>
              <mc:Fallback xmlns="">
                <p:sp>
                  <p:nvSpPr>
                    <p:cNvPr id="37" name="Textfeld 368">
                      <a:extLst>
                        <a:ext uri="{FF2B5EF4-FFF2-40B4-BE49-F238E27FC236}">
                          <a16:creationId xmlns:a16="http://schemas.microsoft.com/office/drawing/2014/main" id="{525936D1-5FA4-0F45-9D36-DD2A1A1C616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58723" y="4360581"/>
                      <a:ext cx="1838538" cy="400109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b="-1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feld 369">
                    <a:extLst>
                      <a:ext uri="{FF2B5EF4-FFF2-40B4-BE49-F238E27FC236}">
                        <a16:creationId xmlns:a16="http://schemas.microsoft.com/office/drawing/2014/main" id="{7EE85361-B2D2-A44E-AAD5-CAFE22458865}"/>
                      </a:ext>
                    </a:extLst>
                  </p:cNvPr>
                  <p:cNvSpPr txBox="1"/>
                  <p:nvPr/>
                </p:nvSpPr>
                <p:spPr>
                  <a:xfrm>
                    <a:off x="6601959" y="2753287"/>
                    <a:ext cx="919568" cy="4403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de-DE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5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sz="135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350" i="1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oMath>
                      </m:oMathPara>
                    </a14:m>
                    <a:endParaRPr sz="1350" dirty="0"/>
                  </a:p>
                </p:txBody>
              </p:sp>
            </mc:Choice>
            <mc:Fallback xmlns="">
              <p:sp>
                <p:nvSpPr>
                  <p:cNvPr id="32" name="Textfeld 369">
                    <a:extLst>
                      <a:ext uri="{FF2B5EF4-FFF2-40B4-BE49-F238E27FC236}">
                        <a16:creationId xmlns:a16="http://schemas.microsoft.com/office/drawing/2014/main" id="{7EE85361-B2D2-A44E-AAD5-CAFE224588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1959" y="2753287"/>
                    <a:ext cx="919568" cy="44037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feld 370">
                    <a:extLst>
                      <a:ext uri="{FF2B5EF4-FFF2-40B4-BE49-F238E27FC236}">
                        <a16:creationId xmlns:a16="http://schemas.microsoft.com/office/drawing/2014/main" id="{2CE21B76-2D32-9347-BF5D-D9D6D714991D}"/>
                      </a:ext>
                    </a:extLst>
                  </p:cNvPr>
                  <p:cNvSpPr txBox="1"/>
                  <p:nvPr/>
                </p:nvSpPr>
                <p:spPr>
                  <a:xfrm>
                    <a:off x="4434679" y="2716063"/>
                    <a:ext cx="856302" cy="4403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de-DE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5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sz="1350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350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</m:oMath>
                      </m:oMathPara>
                    </a14:m>
                    <a:endParaRPr sz="1350" dirty="0"/>
                  </a:p>
                </p:txBody>
              </p:sp>
            </mc:Choice>
            <mc:Fallback xmlns="">
              <p:sp>
                <p:nvSpPr>
                  <p:cNvPr id="33" name="Textfeld 370">
                    <a:extLst>
                      <a:ext uri="{FF2B5EF4-FFF2-40B4-BE49-F238E27FC236}">
                        <a16:creationId xmlns:a16="http://schemas.microsoft.com/office/drawing/2014/main" id="{2CE21B76-2D32-9347-BF5D-D9D6D71499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4679" y="2716063"/>
                    <a:ext cx="856302" cy="44037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feld 206">
                  <a:extLst>
                    <a:ext uri="{FF2B5EF4-FFF2-40B4-BE49-F238E27FC236}">
                      <a16:creationId xmlns:a16="http://schemas.microsoft.com/office/drawing/2014/main" id="{2DBC6C3A-86DA-D34A-A8FD-9B5AA1241281}"/>
                    </a:ext>
                  </a:extLst>
                </p:cNvPr>
                <p:cNvSpPr txBox="1"/>
                <p:nvPr/>
              </p:nvSpPr>
              <p:spPr>
                <a:xfrm>
                  <a:off x="5960341" y="2373983"/>
                  <a:ext cx="150296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de-DE" b="1" dirty="0"/>
                </a:p>
              </p:txBody>
            </p:sp>
          </mc:Choice>
          <mc:Fallback xmlns="">
            <p:sp>
              <p:nvSpPr>
                <p:cNvPr id="27" name="Textfeld 206">
                  <a:extLst>
                    <a:ext uri="{FF2B5EF4-FFF2-40B4-BE49-F238E27FC236}">
                      <a16:creationId xmlns:a16="http://schemas.microsoft.com/office/drawing/2014/main" id="{2DBC6C3A-86DA-D34A-A8FD-9B5AA12412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41" y="2373983"/>
                  <a:ext cx="150296" cy="369333"/>
                </a:xfrm>
                <a:prstGeom prst="rect">
                  <a:avLst/>
                </a:prstGeom>
                <a:blipFill>
                  <a:blip r:embed="rId19"/>
                  <a:stretch>
                    <a:fillRect r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feld 206">
                  <a:extLst>
                    <a:ext uri="{FF2B5EF4-FFF2-40B4-BE49-F238E27FC236}">
                      <a16:creationId xmlns:a16="http://schemas.microsoft.com/office/drawing/2014/main" id="{D65B1F6E-3ADD-5547-B207-8DAB1562F4CD}"/>
                    </a:ext>
                  </a:extLst>
                </p:cNvPr>
                <p:cNvSpPr txBox="1"/>
                <p:nvPr/>
              </p:nvSpPr>
              <p:spPr>
                <a:xfrm>
                  <a:off x="5939075" y="1727794"/>
                  <a:ext cx="150296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de-DE" b="1" dirty="0"/>
                </a:p>
              </p:txBody>
            </p:sp>
          </mc:Choice>
          <mc:Fallback xmlns="">
            <p:sp>
              <p:nvSpPr>
                <p:cNvPr id="28" name="Textfeld 206">
                  <a:extLst>
                    <a:ext uri="{FF2B5EF4-FFF2-40B4-BE49-F238E27FC236}">
                      <a16:creationId xmlns:a16="http://schemas.microsoft.com/office/drawing/2014/main" id="{D65B1F6E-3ADD-5547-B207-8DAB1562F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075" y="1727794"/>
                  <a:ext cx="150296" cy="369333"/>
                </a:xfrm>
                <a:prstGeom prst="rect">
                  <a:avLst/>
                </a:prstGeom>
                <a:blipFill>
                  <a:blip r:embed="rId20"/>
                  <a:stretch>
                    <a:fillRect r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feld 206">
                  <a:extLst>
                    <a:ext uri="{FF2B5EF4-FFF2-40B4-BE49-F238E27FC236}">
                      <a16:creationId xmlns:a16="http://schemas.microsoft.com/office/drawing/2014/main" id="{AD03B96B-3E70-8E41-B3E8-85112326D518}"/>
                    </a:ext>
                  </a:extLst>
                </p:cNvPr>
                <p:cNvSpPr txBox="1"/>
                <p:nvPr/>
              </p:nvSpPr>
              <p:spPr>
                <a:xfrm>
                  <a:off x="4329962" y="2476829"/>
                  <a:ext cx="150296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de-DE" b="1" dirty="0"/>
                </a:p>
              </p:txBody>
            </p:sp>
          </mc:Choice>
          <mc:Fallback xmlns="">
            <p:sp>
              <p:nvSpPr>
                <p:cNvPr id="29" name="Textfeld 206">
                  <a:extLst>
                    <a:ext uri="{FF2B5EF4-FFF2-40B4-BE49-F238E27FC236}">
                      <a16:creationId xmlns:a16="http://schemas.microsoft.com/office/drawing/2014/main" id="{AD03B96B-3E70-8E41-B3E8-85112326D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9962" y="2476829"/>
                  <a:ext cx="150296" cy="369333"/>
                </a:xfrm>
                <a:prstGeom prst="rect">
                  <a:avLst/>
                </a:prstGeom>
                <a:blipFill>
                  <a:blip r:embed="rId21"/>
                  <a:stretch>
                    <a:fillRect r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feld 206">
                  <a:extLst>
                    <a:ext uri="{FF2B5EF4-FFF2-40B4-BE49-F238E27FC236}">
                      <a16:creationId xmlns:a16="http://schemas.microsoft.com/office/drawing/2014/main" id="{C4480F11-62C7-7945-94E3-51D402DA33BD}"/>
                    </a:ext>
                  </a:extLst>
                </p:cNvPr>
                <p:cNvSpPr txBox="1"/>
                <p:nvPr/>
              </p:nvSpPr>
              <p:spPr>
                <a:xfrm>
                  <a:off x="4276647" y="1628829"/>
                  <a:ext cx="3560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de-DE" b="1" dirty="0"/>
                </a:p>
              </p:txBody>
            </p:sp>
          </mc:Choice>
          <mc:Fallback xmlns="">
            <p:sp>
              <p:nvSpPr>
                <p:cNvPr id="30" name="Textfeld 206">
                  <a:extLst>
                    <a:ext uri="{FF2B5EF4-FFF2-40B4-BE49-F238E27FC236}">
                      <a16:creationId xmlns:a16="http://schemas.microsoft.com/office/drawing/2014/main" id="{C4480F11-62C7-7945-94E3-51D402DA33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647" y="1628829"/>
                  <a:ext cx="356011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CD4AB9-A402-1F44-A655-C136FBC37969}"/>
                  </a:ext>
                </a:extLst>
              </p:cNvPr>
              <p:cNvSpPr txBox="1"/>
              <p:nvPr/>
            </p:nvSpPr>
            <p:spPr>
              <a:xfrm>
                <a:off x="7589158" y="2880640"/>
                <a:ext cx="1499834" cy="747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400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: parameter </a:t>
                </a:r>
              </a:p>
              <a:p>
                <a:r>
                  <a:rPr lang="en-US" sz="1400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	matrix</a:t>
                </a:r>
              </a:p>
              <a:p>
                <a:r>
                  <a:rPr lang="en-US" sz="1400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	layer </a:t>
                </a:r>
                <a:r>
                  <a:rPr lang="en-US" sz="1400" i="1" dirty="0" err="1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i</a:t>
                </a:r>
                <a:endParaRPr lang="en-US" sz="1400" i="1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CD4AB9-A402-1F44-A655-C136FBC37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158" y="2880640"/>
                <a:ext cx="1499834" cy="747577"/>
              </a:xfrm>
              <a:prstGeom prst="rect">
                <a:avLst/>
              </a:prstGeom>
              <a:blipFill>
                <a:blip r:embed="rId2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B1BE50B-E6DF-D04E-86C3-02E253FD88C7}"/>
              </a:ext>
            </a:extLst>
          </p:cNvPr>
          <p:cNvGrpSpPr/>
          <p:nvPr/>
        </p:nvGrpSpPr>
        <p:grpSpPr>
          <a:xfrm>
            <a:off x="7669061" y="2288076"/>
            <a:ext cx="1096313" cy="307777"/>
            <a:chOff x="7587781" y="2288076"/>
            <a:chExt cx="1096313" cy="3077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C6138-B070-DA43-93D2-774F9ED4D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587781" y="2334014"/>
              <a:ext cx="215900" cy="215900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37607C4-A161-6A48-8C22-41BB3768BE34}"/>
                </a:ext>
              </a:extLst>
            </p:cNvPr>
            <p:cNvSpPr txBox="1"/>
            <p:nvPr/>
          </p:nvSpPr>
          <p:spPr>
            <a:xfrm>
              <a:off x="7851815" y="2288076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: neuron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A97A72A-BBB3-0245-B574-E3563FDDA0A2}"/>
              </a:ext>
            </a:extLst>
          </p:cNvPr>
          <p:cNvSpPr txBox="1"/>
          <p:nvPr/>
        </p:nvSpPr>
        <p:spPr>
          <a:xfrm>
            <a:off x="2296160" y="2397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6204E62-D63E-2841-9016-6824CAD5A79B}"/>
              </a:ext>
            </a:extLst>
          </p:cNvPr>
          <p:cNvSpPr txBox="1"/>
          <p:nvPr/>
        </p:nvSpPr>
        <p:spPr>
          <a:xfrm>
            <a:off x="3133003" y="1685078"/>
            <a:ext cx="3387466" cy="462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ambria Math" panose="02040503050406030204" pitchFamily="18" charset="0"/>
                <a:cs typeface="CMU Serif Roman" panose="02000603000000000000" pitchFamily="2" charset="0"/>
              </a:rPr>
              <a:t>Fully-connected neural network</a:t>
            </a:r>
          </a:p>
        </p:txBody>
      </p:sp>
      <p:sp>
        <p:nvSpPr>
          <p:cNvPr id="92" name="Down Arrow 91">
            <a:extLst>
              <a:ext uri="{FF2B5EF4-FFF2-40B4-BE49-F238E27FC236}">
                <a16:creationId xmlns:a16="http://schemas.microsoft.com/office/drawing/2014/main" id="{53AF1C04-9F24-3C4A-BA05-6563D555769C}"/>
              </a:ext>
            </a:extLst>
          </p:cNvPr>
          <p:cNvSpPr/>
          <p:nvPr/>
        </p:nvSpPr>
        <p:spPr>
          <a:xfrm>
            <a:off x="2614676" y="1793973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Down Arrow 92">
            <a:extLst>
              <a:ext uri="{FF2B5EF4-FFF2-40B4-BE49-F238E27FC236}">
                <a16:creationId xmlns:a16="http://schemas.microsoft.com/office/drawing/2014/main" id="{292D8BDC-A70E-BD4C-B1E4-4EAF75DB104F}"/>
              </a:ext>
            </a:extLst>
          </p:cNvPr>
          <p:cNvSpPr/>
          <p:nvPr/>
        </p:nvSpPr>
        <p:spPr>
          <a:xfrm>
            <a:off x="6818079" y="1777051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4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3" grpId="0"/>
      <p:bldP spid="91" grpId="0"/>
      <p:bldP spid="92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3DA21-60DB-6F49-8FBD-09BD83BE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– Performance Measure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39459B-E8E3-E342-8035-CF773EFC77DF}"/>
              </a:ext>
            </a:extLst>
          </p:cNvPr>
          <p:cNvGrpSpPr>
            <a:grpSpLocks noChangeAspect="1"/>
          </p:cNvGrpSpPr>
          <p:nvPr/>
        </p:nvGrpSpPr>
        <p:grpSpPr>
          <a:xfrm>
            <a:off x="198517" y="2044332"/>
            <a:ext cx="1442514" cy="2048400"/>
            <a:chOff x="459108" y="2135477"/>
            <a:chExt cx="1998199" cy="29189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4D12B5-1280-3E41-A138-6BC752253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108" y="2135477"/>
              <a:ext cx="1998198" cy="2918938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4A4AFFD-65C5-5F4E-9253-FB3DD329B486}"/>
                </a:ext>
              </a:extLst>
            </p:cNvPr>
            <p:cNvSpPr/>
            <p:nvPr/>
          </p:nvSpPr>
          <p:spPr>
            <a:xfrm>
              <a:off x="459108" y="3570512"/>
              <a:ext cx="1998199" cy="278861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27C3C872-B62A-FC4A-8F9D-B0C1D5563DB8}"/>
              </a:ext>
            </a:extLst>
          </p:cNvPr>
          <p:cNvSpPr txBox="1"/>
          <p:nvPr/>
        </p:nvSpPr>
        <p:spPr>
          <a:xfrm>
            <a:off x="1994608" y="2147826"/>
            <a:ext cx="6001643" cy="3700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Performance measure: 	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classification or </a:t>
            </a:r>
            <a:r>
              <a:rPr lang="en-U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generalization error 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sym typeface="Wingdings" pitchFamily="2" charset="2"/>
              </a:rPr>
              <a:t>	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2FADBDD-A479-FF4E-BDC7-42946ED7D5CE}"/>
              </a:ext>
            </a:extLst>
          </p:cNvPr>
          <p:cNvSpPr txBox="1"/>
          <p:nvPr/>
        </p:nvSpPr>
        <p:spPr>
          <a:xfrm>
            <a:off x="1977270" y="3465403"/>
            <a:ext cx="157735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A6D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Optimal model:</a:t>
            </a:r>
            <a:endParaRPr lang="en-US" b="1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113" name="Down Arrow 112">
            <a:extLst>
              <a:ext uri="{FF2B5EF4-FFF2-40B4-BE49-F238E27FC236}">
                <a16:creationId xmlns:a16="http://schemas.microsoft.com/office/drawing/2014/main" id="{8DF12E98-1D96-2C44-A241-FBF8B79726E6}"/>
              </a:ext>
            </a:extLst>
          </p:cNvPr>
          <p:cNvSpPr/>
          <p:nvPr/>
        </p:nvSpPr>
        <p:spPr>
          <a:xfrm>
            <a:off x="2445628" y="2917000"/>
            <a:ext cx="220717" cy="369332"/>
          </a:xfrm>
          <a:prstGeom prst="downArrow">
            <a:avLst/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3357F17-BD89-3545-84D2-77F9CBAFFB7C}"/>
                  </a:ext>
                </a:extLst>
              </p:cNvPr>
              <p:cNvSpPr txBox="1"/>
              <p:nvPr/>
            </p:nvSpPr>
            <p:spPr>
              <a:xfrm>
                <a:off x="4276133" y="2547668"/>
                <a:ext cx="238244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de-DE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de-DE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de-DE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de-DE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de-DE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de-DE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3357F17-BD89-3545-84D2-77F9CBAFF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133" y="2547668"/>
                <a:ext cx="238244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9746264-4A0E-904A-8F85-73FFB349B298}"/>
                  </a:ext>
                </a:extLst>
              </p:cNvPr>
              <p:cNvSpPr txBox="1"/>
              <p:nvPr/>
            </p:nvSpPr>
            <p:spPr>
              <a:xfrm>
                <a:off x="4276133" y="3398653"/>
                <a:ext cx="4593437" cy="4104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  <a:sym typeface="Wingdings" pitchFamily="2" charset="2"/>
                      </a:rPr>
                      <m:t>𝑓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  <a:sym typeface="Wingdings" pitchFamily="2" charset="2"/>
                          </a:rPr>
                          <m:t>𝑥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  <a:sym typeface="Wingdings" pitchFamily="2" charset="2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  <a:sym typeface="Wingdings" pitchFamily="2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  <a:sym typeface="Wingdings" pitchFamily="2" charset="2"/>
                              </a:rPr>
                              <m:t>𝑜𝑝𝑡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𝒘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𝒐𝒑𝒕</m:t>
                        </m:r>
                      </m:sub>
                    </m:sSub>
                    <m:r>
                      <a:rPr lang="de-DE" b="1" i="1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=</m:t>
                    </m:r>
                    <m:func>
                      <m:funcPr>
                        <m:ctrlP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</m:ctrlPr>
                      </m:funcPr>
                      <m:fName>
                        <m: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𝒂𝒓𝒈</m:t>
                        </m:r>
                      </m:fName>
                      <m:e>
                        <m:sSub>
                          <m:sSubPr>
                            <m:ctrlPr>
                              <a:rPr lang="de-DE" b="1" i="1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</m:ctrlPr>
                          </m:sSubPr>
                          <m:e>
                            <m:r>
                              <a:rPr lang="de-DE" b="1" i="1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  <m:t>𝒎𝒊𝒏</m:t>
                            </m:r>
                          </m:e>
                          <m:sub>
                            <m:r>
                              <a:rPr lang="de-DE" b="1" i="1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  <m:t>𝒘</m:t>
                            </m:r>
                            <m:r>
                              <a:rPr lang="de-DE" b="1" i="1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  <m:t>∈</m:t>
                            </m:r>
                            <m:r>
                              <a:rPr lang="de-DE" b="1" i="1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  <m:t>𝜦</m:t>
                            </m:r>
                          </m:sub>
                        </m:sSub>
                      </m:e>
                    </m:func>
                    <m:r>
                      <a:rPr lang="de-DE" b="1" i="1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(</m:t>
                    </m:r>
                    <m:r>
                      <a:rPr lang="de-DE" b="1" i="1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𝑹</m:t>
                    </m:r>
                    <m:d>
                      <m:dPr>
                        <m:ctrlP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</m:ctrlPr>
                      </m:d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𝒘</m:t>
                        </m:r>
                      </m:e>
                    </m:d>
                    <m:r>
                      <a:rPr lang="de-DE" b="1" i="1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)</m:t>
                    </m:r>
                  </m:oMath>
                </a14:m>
                <a:endParaRPr lang="en-US" b="1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9746264-4A0E-904A-8F85-73FFB349B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133" y="3398653"/>
                <a:ext cx="4593437" cy="410497"/>
              </a:xfrm>
              <a:prstGeom prst="rect">
                <a:avLst/>
              </a:prstGeom>
              <a:blipFill>
                <a:blip r:embed="rId5"/>
                <a:stretch>
                  <a:fillRect l="-276" t="-3030" b="-151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27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8" grpId="0"/>
      <p:bldP spid="113" grpId="0" animBg="1"/>
      <p:bldP spid="114" grpId="0"/>
      <p:bldP spid="115" grpId="0"/>
    </p:bldLst>
  </p:timing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7562</TotalTime>
  <Words>2093</Words>
  <Application>Microsoft Macintosh PowerPoint</Application>
  <PresentationFormat>On-screen Show (16:9)</PresentationFormat>
  <Paragraphs>456</Paragraphs>
  <Slides>41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Cambria Math</vt:lpstr>
      <vt:lpstr>CMU Sans Serif Medium</vt:lpstr>
      <vt:lpstr>CMU Serif Roman</vt:lpstr>
      <vt:lpstr>Wingdings</vt:lpstr>
      <vt:lpstr>Office Theme</vt:lpstr>
      <vt:lpstr>Custom Design</vt:lpstr>
      <vt:lpstr>Deep Convolutional Neural Networks for Image Processing </vt:lpstr>
      <vt:lpstr>Deep Convolutional Neural Networks for Image Processing</vt:lpstr>
      <vt:lpstr>Deep Convolutional Neural Networks for Image Processing</vt:lpstr>
      <vt:lpstr>Outline</vt:lpstr>
      <vt:lpstr>Principles of Machine Learning</vt:lpstr>
      <vt:lpstr>Neural Networks</vt:lpstr>
      <vt:lpstr>Neural Networks – Learning Problem</vt:lpstr>
      <vt:lpstr>Neural Networks – Model Class</vt:lpstr>
      <vt:lpstr>Neural Networks – Performance Measure</vt:lpstr>
      <vt:lpstr>Neural Networks – Empirical Risk Minimization</vt:lpstr>
      <vt:lpstr>Neural Networks – Training</vt:lpstr>
      <vt:lpstr>Neural Networks – Validation</vt:lpstr>
      <vt:lpstr>Principles of Machine Learning</vt:lpstr>
      <vt:lpstr>Neural Networks – Troubleshooting</vt:lpstr>
      <vt:lpstr>Neural Networks – Sparse Connectivity</vt:lpstr>
      <vt:lpstr>Neural Networks – Sparse Connectivity</vt:lpstr>
      <vt:lpstr>Neural Networks – Parameter Sharing</vt:lpstr>
      <vt:lpstr>Neural Networks – Parameter Sharing</vt:lpstr>
      <vt:lpstr>Neural Networks – Convolutional Networks</vt:lpstr>
      <vt:lpstr>Image Classification with ConvNets</vt:lpstr>
      <vt:lpstr>Image Classification – ConvNets</vt:lpstr>
      <vt:lpstr>Image Classification – ConvNets</vt:lpstr>
      <vt:lpstr>Image Classification – Feature Extraction</vt:lpstr>
      <vt:lpstr>Image Classification – Hierarchical Feature Extraction</vt:lpstr>
      <vt:lpstr>Image Classification – Downsampling</vt:lpstr>
      <vt:lpstr>Image Classification – Architecture</vt:lpstr>
      <vt:lpstr>Image Classification– The Digits</vt:lpstr>
      <vt:lpstr>Image Classification – Digits</vt:lpstr>
      <vt:lpstr>Image Classification – Digits</vt:lpstr>
      <vt:lpstr>Image Segmentation with ConvNets</vt:lpstr>
      <vt:lpstr>Image Classification vs Segmentation</vt:lpstr>
      <vt:lpstr>Image Segmentation – Output size</vt:lpstr>
      <vt:lpstr>Image Segmentation – Output size</vt:lpstr>
      <vt:lpstr>Image Segmentation – Upsampling</vt:lpstr>
      <vt:lpstr>Image Segmentation – Upsampling</vt:lpstr>
      <vt:lpstr>Image Segmentation – Upsampling</vt:lpstr>
      <vt:lpstr>Image Segmentation – Upsampling</vt:lpstr>
      <vt:lpstr>Image Segmentation – Upsampling</vt:lpstr>
      <vt:lpstr>Image Segmentation – Architecture</vt:lpstr>
      <vt:lpstr>Summary</vt:lpstr>
      <vt:lpstr>What’s coming next?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   </dc:creator>
  <cp:lastModifiedBy>TU-Pseudonym 1143170538591337</cp:lastModifiedBy>
  <cp:revision>217</cp:revision>
  <cp:lastPrinted>2019-02-01T15:34:06Z</cp:lastPrinted>
  <dcterms:created xsi:type="dcterms:W3CDTF">2015-07-09T11:57:30Z</dcterms:created>
  <dcterms:modified xsi:type="dcterms:W3CDTF">2019-02-01T15:48:19Z</dcterms:modified>
</cp:coreProperties>
</file>