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3" r:id="rId1"/>
  </p:sldMasterIdLst>
  <p:notesMasterIdLst>
    <p:notesMasterId r:id="rId31"/>
  </p:notesMasterIdLst>
  <p:handoutMasterIdLst>
    <p:handoutMasterId r:id="rId32"/>
  </p:handoutMasterIdLst>
  <p:sldIdLst>
    <p:sldId id="384" r:id="rId2"/>
    <p:sldId id="403" r:id="rId3"/>
    <p:sldId id="440" r:id="rId4"/>
    <p:sldId id="446" r:id="rId5"/>
    <p:sldId id="411" r:id="rId6"/>
    <p:sldId id="415" r:id="rId7"/>
    <p:sldId id="416" r:id="rId8"/>
    <p:sldId id="405" r:id="rId9"/>
    <p:sldId id="458" r:id="rId10"/>
    <p:sldId id="459" r:id="rId11"/>
    <p:sldId id="455" r:id="rId12"/>
    <p:sldId id="457" r:id="rId13"/>
    <p:sldId id="427" r:id="rId14"/>
    <p:sldId id="426" r:id="rId15"/>
    <p:sldId id="430" r:id="rId16"/>
    <p:sldId id="406" r:id="rId17"/>
    <p:sldId id="431" r:id="rId18"/>
    <p:sldId id="433" r:id="rId19"/>
    <p:sldId id="408" r:id="rId20"/>
    <p:sldId id="435" r:id="rId21"/>
    <p:sldId id="436" r:id="rId22"/>
    <p:sldId id="434" r:id="rId23"/>
    <p:sldId id="407" r:id="rId24"/>
    <p:sldId id="447" r:id="rId25"/>
    <p:sldId id="437" r:id="rId26"/>
    <p:sldId id="438" r:id="rId27"/>
    <p:sldId id="454" r:id="rId28"/>
    <p:sldId id="461" r:id="rId29"/>
    <p:sldId id="460" r:id="rId30"/>
  </p:sldIdLst>
  <p:sldSz cx="13004800" cy="9753600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4660"/>
  </p:normalViewPr>
  <p:slideViewPr>
    <p:cSldViewPr>
      <p:cViewPr varScale="1">
        <p:scale>
          <a:sx n="58" d="100"/>
          <a:sy n="58" d="100"/>
        </p:scale>
        <p:origin x="-1200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-128"/>
                <a:cs typeface="Arial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charset="0"/>
                <a:ea typeface="ヒラギノ角ゴ ProN W3" charset="-128"/>
                <a:cs typeface="Arial" pitchFamily="34" charset="0"/>
                <a:sym typeface="Gill Sans" charset="0"/>
              </a:defRPr>
            </a:lvl1pPr>
          </a:lstStyle>
          <a:p>
            <a:pPr>
              <a:defRPr/>
            </a:pPr>
            <a:fld id="{89909137-786E-4876-A2EB-17ED7E5DA700}" type="datetimeFigureOut">
              <a:rPr lang="nl-NL"/>
              <a:pPr>
                <a:defRPr/>
              </a:pPr>
              <a:t>26-2-2014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-128"/>
                <a:cs typeface="Arial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charset="0"/>
                <a:ea typeface="ヒラギノ角ゴ ProN W3" charset="-128"/>
                <a:cs typeface="Arial" pitchFamily="34" charset="0"/>
                <a:sym typeface="Gill Sans" charset="0"/>
              </a:defRPr>
            </a:lvl1pPr>
          </a:lstStyle>
          <a:p>
            <a:pPr>
              <a:defRPr/>
            </a:pPr>
            <a:fld id="{2318F342-0493-4E9A-970A-AA483FF0CCE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723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00A9EFC8-2777-4DB9-8235-338A1118D213}" type="datetimeFigureOut">
              <a:rPr lang="nl-NL" altLang="nl-NL"/>
              <a:pPr>
                <a:defRPr/>
              </a:pPr>
              <a:t>26-2-2014</a:t>
            </a:fld>
            <a:endParaRPr lang="nl-NL" alt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46454CF2-C4C3-4410-B047-DE6F8F2D96D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2425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54CF2-C4C3-4410-B047-DE6F8F2D96DC}" type="slidenum">
              <a:rPr lang="nl-NL" altLang="nl-NL" smtClean="0"/>
              <a:pPr>
                <a:defRPr/>
              </a:pPr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680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54CF2-C4C3-4410-B047-DE6F8F2D96DC}" type="slidenum">
              <a:rPr lang="nl-NL" altLang="nl-NL" smtClean="0"/>
              <a:pPr>
                <a:defRPr/>
              </a:pPr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846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54CF2-C4C3-4410-B047-DE6F8F2D96DC}" type="slidenum">
              <a:rPr lang="nl-NL" altLang="nl-NL" smtClean="0"/>
              <a:pPr>
                <a:defRPr/>
              </a:pPr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680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9925" y="2924175"/>
            <a:ext cx="10393363" cy="26971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>
              <a:defRPr/>
            </a:pPr>
            <a:endParaRPr lang="nl-NL" altLang="nl-NL" smtClean="0">
              <a:latin typeface="Arial" charset="0"/>
              <a:ea typeface="ＭＳ Ｐゴシック" charset="-128"/>
              <a:sym typeface="Gill Sans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359" y="3066065"/>
            <a:ext cx="9669309" cy="91966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7400" y="4070015"/>
            <a:ext cx="9645228" cy="1444983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  <a:latin typeface="Bookman Old Style"/>
                <a:cs typeface="Bookman Old Style"/>
              </a:defRPr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42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320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623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943058" y="650240"/>
            <a:ext cx="2544515" cy="693815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04996" y="650240"/>
            <a:ext cx="7421316" cy="693815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10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96" y="650240"/>
            <a:ext cx="10182578" cy="15172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285" y="2600960"/>
            <a:ext cx="4967111" cy="4987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0144" y="2600960"/>
            <a:ext cx="4969368" cy="2384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0144" y="5201920"/>
            <a:ext cx="4969368" cy="2386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41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27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dirty="0" smtClean="0"/>
              <a:t>Klik om de stijl te bewerken    				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609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/>
          <a:lstStyle>
            <a:lvl1pPr algn="l">
              <a:defRPr sz="57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145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6285" y="2600960"/>
            <a:ext cx="4967111" cy="49874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0144" y="2600960"/>
            <a:ext cx="4969368" cy="49874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82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8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779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553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304925" y="650875"/>
            <a:ext cx="101822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Click </a:t>
            </a:r>
            <a:r>
              <a:rPr lang="nl-NL" altLang="nl-NL" dirty="0" err="1" smtClean="0"/>
              <a:t>to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edit</a:t>
            </a:r>
            <a:r>
              <a:rPr lang="nl-NL" altLang="nl-NL" dirty="0" smtClean="0"/>
              <a:t> Master </a:t>
            </a:r>
            <a:r>
              <a:rPr lang="nl-NL" altLang="nl-NL" dirty="0" err="1" smtClean="0"/>
              <a:t>title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style</a:t>
            </a:r>
            <a:r>
              <a:rPr lang="nl-NL" altLang="nl-NL" dirty="0" smtClean="0"/>
              <a:t/>
            </a:r>
            <a:br>
              <a:rPr lang="nl-NL" altLang="nl-NL" dirty="0" smtClean="0"/>
            </a:br>
            <a:endParaRPr lang="nl-NL" altLang="nl-NL" dirty="0" smtClean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6038" y="2600325"/>
            <a:ext cx="101536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0" y="8721725"/>
            <a:ext cx="13004800" cy="1031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z="3100" smtClean="0">
              <a:ea typeface="ヒラギノ角ゴ ProN W3" charset="0"/>
              <a:sym typeface="Gill Sans" charset="0"/>
            </a:endParaRPr>
          </a:p>
        </p:txBody>
      </p: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0" y="9364663"/>
            <a:ext cx="13004800" cy="388937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z="3100" smtClean="0">
              <a:ea typeface="ヒラギノ角ゴ ProN W3" charset="0"/>
              <a:sym typeface="Gill Sans" charset="0"/>
            </a:endParaRPr>
          </a:p>
        </p:txBody>
      </p:sp>
      <p:sp>
        <p:nvSpPr>
          <p:cNvPr id="1030" name="Line 20"/>
          <p:cNvSpPr>
            <a:spLocks noChangeShapeType="1"/>
          </p:cNvSpPr>
          <p:nvPr/>
        </p:nvSpPr>
        <p:spPr bwMode="auto">
          <a:xfrm>
            <a:off x="0" y="9645650"/>
            <a:ext cx="130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nl-NL"/>
          </a:p>
        </p:txBody>
      </p:sp>
      <p:sp>
        <p:nvSpPr>
          <p:cNvPr id="1031" name="Line 22"/>
          <p:cNvSpPr>
            <a:spLocks noChangeShapeType="1"/>
          </p:cNvSpPr>
          <p:nvPr/>
        </p:nvSpPr>
        <p:spPr bwMode="auto">
          <a:xfrm>
            <a:off x="0" y="8723313"/>
            <a:ext cx="130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nl-NL"/>
          </a:p>
        </p:txBody>
      </p:sp>
      <p:sp>
        <p:nvSpPr>
          <p:cNvPr id="1032" name="Text Box 23"/>
          <p:cNvSpPr txBox="1">
            <a:spLocks noChangeArrowheads="1"/>
          </p:cNvSpPr>
          <p:nvPr/>
        </p:nvSpPr>
        <p:spPr bwMode="auto">
          <a:xfrm>
            <a:off x="4443413" y="8886825"/>
            <a:ext cx="62849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nl-NL" altLang="nl-NL" sz="2000" smtClean="0">
              <a:solidFill>
                <a:schemeClr val="bg2"/>
              </a:solidFill>
              <a:ea typeface="ＭＳ Ｐゴシック" charset="-128"/>
              <a:sym typeface="Gill Sans" charset="0"/>
            </a:endParaRPr>
          </a:p>
        </p:txBody>
      </p:sp>
      <p:sp>
        <p:nvSpPr>
          <p:cNvPr id="1033" name="Rectangle 20"/>
          <p:cNvSpPr>
            <a:spLocks noChangeArrowheads="1"/>
          </p:cNvSpPr>
          <p:nvPr/>
        </p:nvSpPr>
        <p:spPr bwMode="auto">
          <a:xfrm>
            <a:off x="0" y="0"/>
            <a:ext cx="668338" cy="2925763"/>
          </a:xfrm>
          <a:prstGeom prst="rect">
            <a:avLst/>
          </a:prstGeom>
          <a:solidFill>
            <a:srgbClr val="00A6D6"/>
          </a:solidFill>
          <a:ln>
            <a:noFill/>
          </a:ln>
          <a:extLst/>
        </p:spPr>
        <p:txBody>
          <a:bodyPr wrap="none" lIns="130046" tIns="65023" rIns="130046" bIns="65023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z="3100" smtClean="0">
              <a:ea typeface="ヒラギノ角ゴ ProN W3" charset="0"/>
              <a:sym typeface="Gill Sans" charset="0"/>
            </a:endParaRPr>
          </a:p>
        </p:txBody>
      </p:sp>
      <p:pic>
        <p:nvPicPr>
          <p:cNvPr id="1034" name="Picture 10" descr="logo_rgb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8791575"/>
            <a:ext cx="1252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7"/>
          <p:cNvSpPr>
            <a:spLocks noChangeArrowheads="1"/>
          </p:cNvSpPr>
          <p:nvPr/>
        </p:nvSpPr>
        <p:spPr bwMode="auto">
          <a:xfrm>
            <a:off x="11001375" y="9048750"/>
            <a:ext cx="6445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defRPr/>
            </a:pPr>
            <a:fld id="{DA199C6A-206D-4D1F-B9E5-54246CD461D9}" type="slidenum">
              <a:rPr lang="nl-NL" altLang="nl-NL" sz="1600" smtClean="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rPr>
              <a:pPr algn="r" eaLnBrk="1" hangingPunct="1">
                <a:defRPr/>
              </a:pPr>
              <a:t>‹nr.›</a:t>
            </a:fld>
            <a:endParaRPr lang="nl-NL" altLang="nl-NL" sz="1600" smtClean="0">
              <a:solidFill>
                <a:schemeClr val="tx1"/>
              </a:solidFill>
              <a:latin typeface="Tahoma" pitchFamily="34" charset="0"/>
              <a:ea typeface="MS PGothic" pitchFamily="34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6" name="TextBox 19"/>
              <p:cNvSpPr txBox="1">
                <a:spLocks noChangeArrowheads="1"/>
              </p:cNvSpPr>
              <p:nvPr/>
            </p:nvSpPr>
            <p:spPr bwMode="auto">
              <a:xfrm>
                <a:off x="7798544" y="8994775"/>
                <a:ext cx="3750519" cy="346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046" tIns="65023" rIns="130046" bIns="65023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nl-NL" sz="1400" dirty="0" smtClean="0">
                    <a:solidFill>
                      <a:srgbClr val="00A6D6"/>
                    </a:solidFill>
                    <a:ea typeface="ヒラギノ角ゴ ProN W3" charset="0"/>
                    <a:sym typeface="Gill Sans" charset="0"/>
                  </a:rPr>
                  <a:t>IDR</a:t>
                </a:r>
                <a:r>
                  <a:rPr lang="en-US" altLang="nl-NL" sz="1400" baseline="0" dirty="0" smtClean="0">
                    <a:solidFill>
                      <a:srgbClr val="00A6D6"/>
                    </a:solidFill>
                    <a:ea typeface="ヒラギノ角ゴ ProN W3" charset="0"/>
                    <a:sym typeface="Gill Sans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altLang="nl-NL" sz="1400" b="0" i="1" baseline="0" smtClean="0">
                        <a:solidFill>
                          <a:srgbClr val="00A6D6"/>
                        </a:solidFill>
                        <a:latin typeface="Cambria Math"/>
                        <a:ea typeface="ヒラギノ角ゴ ProN W3" charset="0"/>
                        <a:sym typeface="Gill Sans" charset="0"/>
                      </a:rPr>
                      <m:t>𝑠</m:t>
                    </m:r>
                  </m:oMath>
                </a14:m>
                <a:r>
                  <a:rPr lang="en-US" altLang="nl-NL" sz="1400" i="0" baseline="0" dirty="0" smtClean="0">
                    <a:solidFill>
                      <a:srgbClr val="00A6D6"/>
                    </a:solidFill>
                    <a:ea typeface="ヒラギノ角ゴ ProN W3" charset="0"/>
                    <a:sym typeface="Gill Sans" charset="0"/>
                  </a:rPr>
                  <a:t>) as a projection method</a:t>
                </a:r>
                <a:endParaRPr lang="en-US" altLang="nl-NL" sz="1400" dirty="0" smtClean="0">
                  <a:solidFill>
                    <a:srgbClr val="00A6D6"/>
                  </a:solidFill>
                  <a:ea typeface="ヒラギノ角ゴ ProN W3" charset="0"/>
                  <a:sym typeface="Gill Sans" charset="0"/>
                </a:endParaRPr>
              </a:p>
            </p:txBody>
          </p:sp>
        </mc:Choice>
        <mc:Fallback xmlns="">
          <p:sp>
            <p:nvSpPr>
              <p:cNvPr id="103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8544" y="8994775"/>
                <a:ext cx="3750519" cy="346760"/>
              </a:xfrm>
              <a:prstGeom prst="rect">
                <a:avLst/>
              </a:prstGeom>
              <a:blipFill rotWithShape="1">
                <a:blip r:embed="rId16"/>
                <a:stretch>
                  <a:fillRect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1217613" indent="-1217613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1217613" indent="-1217613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  <a:ea typeface="MS PGothic" pitchFamily="34" charset="-128"/>
          <a:cs typeface="ＭＳ Ｐゴシック" charset="-128"/>
        </a:defRPr>
      </a:lvl2pPr>
      <a:lvl3pPr marL="1217613" indent="-1217613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  <a:ea typeface="MS PGothic" pitchFamily="34" charset="-128"/>
          <a:cs typeface="ＭＳ Ｐゴシック" charset="-128"/>
        </a:defRPr>
      </a:lvl3pPr>
      <a:lvl4pPr marL="1217613" indent="-1217613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  <a:ea typeface="MS PGothic" pitchFamily="34" charset="-128"/>
          <a:cs typeface="ＭＳ Ｐゴシック" charset="-128"/>
        </a:defRPr>
      </a:lvl4pPr>
      <a:lvl5pPr marL="1217613" indent="-1217613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  <a:ea typeface="MS PGothic" pitchFamily="34" charset="-128"/>
          <a:cs typeface="ＭＳ Ｐゴシック" charset="-128"/>
        </a:defRPr>
      </a:lvl5pPr>
      <a:lvl6pPr marL="1869411" indent="-121918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6pPr>
      <a:lvl7pPr marL="2519641" indent="-121918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7pPr>
      <a:lvl8pPr marL="3169870" indent="-121918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8pPr>
      <a:lvl9pPr marL="3820100" indent="-121918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9pPr>
    </p:titleStyle>
    <p:bodyStyle>
      <a:lvl1pPr marL="276225" indent="-276225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819150" indent="-269875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360488" indent="-269875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Font typeface="Times" pitchFamily="18" charset="0"/>
        <a:buChar char="•"/>
        <a:defRPr sz="2300">
          <a:solidFill>
            <a:schemeClr val="tx1"/>
          </a:solidFill>
          <a:latin typeface="+mn-lt"/>
          <a:ea typeface="MS PGothic" pitchFamily="34" charset="-128"/>
        </a:defRPr>
      </a:lvl3pPr>
      <a:lvl4pPr marL="1901825" indent="-269875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444750" indent="-269875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  <a:ea typeface="MS PGothic" pitchFamily="34" charset="-128"/>
        </a:defRPr>
      </a:lvl5pPr>
      <a:lvl6pPr marL="3095366" indent="-270929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6pPr>
      <a:lvl7pPr marL="3745596" indent="-270929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7pPr>
      <a:lvl8pPr marL="4395825" indent="-270929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8pPr>
      <a:lvl9pPr marL="5046055" indent="-270929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hyperlink" Target="http://math.nist.gov/MatrixMarket/data/misc/hamm/add20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46" y="569961"/>
            <a:ext cx="11072397" cy="764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669925" y="2924175"/>
            <a:ext cx="10393363" cy="281672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eaLnBrk="0" hangingPunct="0">
              <a:lnSpc>
                <a:spcPts val="3550"/>
              </a:lnSpc>
              <a:buClr>
                <a:srgbClr val="00A6D6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3550"/>
              </a:lnSpc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3550"/>
              </a:lnSpc>
              <a:buClr>
                <a:srgbClr val="00A6D6"/>
              </a:buClr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3550"/>
              </a:lnSpc>
              <a:buClr>
                <a:schemeClr val="bg2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3550"/>
              </a:lnSpc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endParaRPr lang="nl-NL" altLang="nl-NL" sz="3400">
              <a:latin typeface="Arial" pitchFamily="34" charset="0"/>
              <a:ea typeface="ヒラギノ角ゴ ProN W3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Title 3"/>
              <p:cNvSpPr>
                <a:spLocks noGrp="1"/>
              </p:cNvSpPr>
              <p:nvPr>
                <p:ph type="ctrTitle"/>
              </p:nvPr>
            </p:nvSpPr>
            <p:spPr>
              <a:xfrm>
                <a:off x="974724" y="3065463"/>
                <a:ext cx="9920163" cy="919162"/>
              </a:xfrm>
            </p:spPr>
            <p:txBody>
              <a:bodyPr/>
              <a:lstStyle/>
              <a:p>
                <a:pPr marL="0" indent="0">
                  <a:defRPr/>
                </a:pPr>
                <a:r>
                  <a:rPr lang="en-US" altLang="nl-NL" dirty="0" smtClean="0">
                    <a:latin typeface="+mn-lt"/>
                  </a:rPr>
                  <a:t>IDR(</a:t>
                </a:r>
                <a14:m>
                  <m:oMath xmlns:m="http://schemas.openxmlformats.org/officeDocument/2006/math">
                    <m:r>
                      <a:rPr lang="en-GB" altLang="nl-NL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nl-NL" dirty="0" smtClean="0">
                    <a:latin typeface="+mn-lt"/>
                  </a:rPr>
                  <a:t>) as a projection method</a:t>
                </a:r>
              </a:p>
            </p:txBody>
          </p:sp>
        </mc:Choice>
        <mc:Fallback xmlns="">
          <p:sp>
            <p:nvSpPr>
              <p:cNvPr id="3075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74724" y="3065463"/>
                <a:ext cx="9920163" cy="919162"/>
              </a:xfrm>
              <a:blipFill rotWithShape="1">
                <a:blip r:embed="rId4"/>
                <a:stretch>
                  <a:fillRect l="-3688" t="-21192" b="-158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6" name="Subtitle 4"/>
          <p:cNvSpPr>
            <a:spLocks noGrp="1"/>
          </p:cNvSpPr>
          <p:nvPr>
            <p:ph type="subTitle" idx="1"/>
          </p:nvPr>
        </p:nvSpPr>
        <p:spPr>
          <a:xfrm>
            <a:off x="1030288" y="3724275"/>
            <a:ext cx="9644062" cy="2088629"/>
          </a:xfrm>
        </p:spPr>
        <p:txBody>
          <a:bodyPr/>
          <a:lstStyle/>
          <a:p>
            <a:r>
              <a:rPr lang="en-GB" altLang="nl-NL" sz="2400" dirty="0" err="1" smtClean="0">
                <a:latin typeface="Tahoma" pitchFamily="34" charset="0"/>
              </a:rPr>
              <a:t>Marijn</a:t>
            </a:r>
            <a:r>
              <a:rPr lang="en-GB" altLang="nl-NL" sz="2400" dirty="0" smtClean="0">
                <a:latin typeface="Tahoma" pitchFamily="34" charset="0"/>
              </a:rPr>
              <a:t> </a:t>
            </a:r>
            <a:r>
              <a:rPr lang="en-GB" altLang="nl-NL" sz="2400" dirty="0" err="1" smtClean="0">
                <a:latin typeface="Tahoma" pitchFamily="34" charset="0"/>
              </a:rPr>
              <a:t>Bartel</a:t>
            </a:r>
            <a:r>
              <a:rPr lang="en-GB" altLang="nl-NL" sz="2400" dirty="0" smtClean="0">
                <a:latin typeface="Tahoma" pitchFamily="34" charset="0"/>
              </a:rPr>
              <a:t> </a:t>
            </a:r>
            <a:r>
              <a:rPr lang="en-GB" altLang="nl-NL" sz="2400" dirty="0" err="1" smtClean="0">
                <a:latin typeface="Tahoma" pitchFamily="34" charset="0"/>
              </a:rPr>
              <a:t>Schreuders</a:t>
            </a:r>
            <a:endParaRPr lang="en-GB" altLang="nl-NL" sz="2400" dirty="0">
              <a:latin typeface="Tahoma" pitchFamily="34" charset="0"/>
            </a:endParaRPr>
          </a:p>
          <a:p>
            <a:endParaRPr lang="en-GB" altLang="nl-NL" sz="2400" dirty="0" smtClean="0">
              <a:latin typeface="Tahoma" pitchFamily="34" charset="0"/>
            </a:endParaRPr>
          </a:p>
          <a:p>
            <a:r>
              <a:rPr lang="en-GB" altLang="nl-NL" sz="2400" dirty="0" smtClean="0">
                <a:latin typeface="Tahoma" pitchFamily="34" charset="0"/>
              </a:rPr>
              <a:t>Supervisor: 	</a:t>
            </a:r>
            <a:r>
              <a:rPr lang="en-GB" altLang="nl-NL" sz="2400" dirty="0" err="1" smtClean="0">
                <a:latin typeface="Tahoma" pitchFamily="34" charset="0"/>
              </a:rPr>
              <a:t>Dr.</a:t>
            </a:r>
            <a:r>
              <a:rPr lang="en-GB" altLang="nl-NL" sz="2400" dirty="0" smtClean="0">
                <a:latin typeface="Tahoma" pitchFamily="34" charset="0"/>
              </a:rPr>
              <a:t> Ir. M.B. Van </a:t>
            </a:r>
            <a:r>
              <a:rPr lang="en-GB" altLang="nl-NL" sz="2400" dirty="0" err="1" smtClean="0">
                <a:latin typeface="Tahoma" pitchFamily="34" charset="0"/>
              </a:rPr>
              <a:t>Gijzen</a:t>
            </a:r>
            <a:r>
              <a:rPr lang="en-GB" altLang="nl-NL" sz="2400" dirty="0" smtClean="0">
                <a:latin typeface="Tahoma" pitchFamily="34" charset="0"/>
              </a:rPr>
              <a:t/>
            </a:r>
            <a:br>
              <a:rPr lang="en-GB" altLang="nl-NL" sz="2400" dirty="0" smtClean="0">
                <a:latin typeface="Tahoma" pitchFamily="34" charset="0"/>
              </a:rPr>
            </a:br>
            <a:r>
              <a:rPr lang="en-GB" altLang="nl-NL" sz="2400" dirty="0" smtClean="0">
                <a:latin typeface="Tahoma" pitchFamily="34" charset="0"/>
              </a:rPr>
              <a:t>Date:		Monday, 24 February 2014</a:t>
            </a: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0" y="0"/>
            <a:ext cx="668338" cy="2925763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 anchor="ctr"/>
          <a:lstStyle>
            <a:lvl1pPr eaLnBrk="0" hangingPunct="0">
              <a:lnSpc>
                <a:spcPts val="3550"/>
              </a:lnSpc>
              <a:buClr>
                <a:srgbClr val="00A6D6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3550"/>
              </a:lnSpc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3550"/>
              </a:lnSpc>
              <a:buClr>
                <a:srgbClr val="00A6D6"/>
              </a:buClr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3550"/>
              </a:lnSpc>
              <a:buClr>
                <a:schemeClr val="bg2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3550"/>
              </a:lnSpc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nl-NL" altLang="nl-NL" sz="3100">
              <a:solidFill>
                <a:srgbClr val="000000"/>
              </a:solidFill>
              <a:ea typeface="ヒラギノ角ゴ ProN W3"/>
              <a:cs typeface="Arial" pitchFamily="34" charset="0"/>
            </a:endParaRPr>
          </a:p>
        </p:txBody>
      </p:sp>
      <p:sp>
        <p:nvSpPr>
          <p:cNvPr id="2" name="Rechthoek 1"/>
          <p:cNvSpPr/>
          <p:nvPr/>
        </p:nvSpPr>
        <p:spPr bwMode="auto">
          <a:xfrm>
            <a:off x="11326936" y="8940779"/>
            <a:ext cx="432048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pPr marL="268288" indent="-268288"/>
            <a:r>
              <a:rPr lang="en-GB" b="1" dirty="0" smtClean="0"/>
              <a:t>Krylov subspace methods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/>
              <a:t>O</a:t>
            </a:r>
            <a:r>
              <a:rPr lang="en-GB" sz="2800" b="1" dirty="0" smtClean="0"/>
              <a:t>verview                      </a:t>
            </a:r>
            <a:endParaRPr lang="en-GB" sz="2800" b="1" dirty="0"/>
          </a:p>
        </p:txBody>
      </p:sp>
      <p:sp>
        <p:nvSpPr>
          <p:cNvPr id="11" name="Rechthoek 10"/>
          <p:cNvSpPr/>
          <p:nvPr/>
        </p:nvSpPr>
        <p:spPr bwMode="auto">
          <a:xfrm>
            <a:off x="78828" y="6251490"/>
            <a:ext cx="1965896" cy="9192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3200"/>
            <a:ext cx="13003200" cy="46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pPr marL="268288" indent="-268288"/>
            <a:r>
              <a:rPr lang="en-GB" b="1" dirty="0" smtClean="0"/>
              <a:t>Krylov subspace methods    </a:t>
            </a:r>
            <a:r>
              <a:rPr lang="en-GB" sz="2800" b="1" dirty="0" smtClean="0"/>
              <a:t>Eigenvalue problems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038" y="2572543"/>
            <a:ext cx="11091018" cy="5015707"/>
          </a:xfrm>
        </p:spPr>
        <p:txBody>
          <a:bodyPr/>
          <a:lstStyle/>
          <a:p>
            <a:r>
              <a:rPr lang="en-GB" dirty="0" smtClean="0"/>
              <a:t>Computing all eigenvalues can be costly</a:t>
            </a:r>
          </a:p>
          <a:p>
            <a:pPr lvl="1"/>
            <a:r>
              <a:rPr lang="en-GB" sz="2800" dirty="0" smtClean="0"/>
              <a:t>A is a full matrix</a:t>
            </a:r>
          </a:p>
          <a:p>
            <a:pPr lvl="1"/>
            <a:r>
              <a:rPr lang="en-GB" sz="2800" dirty="0" smtClean="0"/>
              <a:t>A is large</a:t>
            </a:r>
          </a:p>
          <a:p>
            <a:pPr lvl="1"/>
            <a:endParaRPr lang="en-GB" sz="2400" dirty="0"/>
          </a:p>
          <a:p>
            <a:r>
              <a:rPr lang="en-GB" dirty="0" smtClean="0"/>
              <a:t>Idea: </a:t>
            </a:r>
            <a:br>
              <a:rPr lang="en-GB" dirty="0" smtClean="0"/>
            </a:br>
            <a:r>
              <a:rPr lang="en-GB" dirty="0" smtClean="0"/>
              <a:t>find smaller matrix for which it is easy to compute ‘Ritz values’</a:t>
            </a:r>
          </a:p>
          <a:p>
            <a:endParaRPr lang="en-GB" dirty="0"/>
          </a:p>
          <a:p>
            <a:r>
              <a:rPr lang="en-GB" dirty="0" smtClean="0"/>
              <a:t>Good approximations to some of the eigenvalues of 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3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pPr marL="268288" indent="-268288"/>
            <a:r>
              <a:rPr lang="en-GB" b="1" dirty="0" smtClean="0"/>
              <a:t>Krylov subspace methods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/>
              <a:t>O</a:t>
            </a:r>
            <a:r>
              <a:rPr lang="en-GB" sz="2800" b="1" dirty="0" smtClean="0"/>
              <a:t>verview                      </a:t>
            </a:r>
            <a:endParaRPr lang="en-GB" sz="2800" b="1" dirty="0"/>
          </a:p>
        </p:txBody>
      </p:sp>
      <p:sp>
        <p:nvSpPr>
          <p:cNvPr id="11" name="Rechthoek 10"/>
          <p:cNvSpPr/>
          <p:nvPr/>
        </p:nvSpPr>
        <p:spPr bwMode="auto">
          <a:xfrm>
            <a:off x="78828" y="6251490"/>
            <a:ext cx="1965896" cy="9192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3200"/>
            <a:ext cx="13003200" cy="46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pPr marL="268288" indent="-268288"/>
            <a:r>
              <a:rPr lang="en-GB" b="1" dirty="0" smtClean="0"/>
              <a:t>Krylov subspace methods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/>
              <a:t>O</a:t>
            </a:r>
            <a:r>
              <a:rPr lang="en-GB" sz="2800" b="1" dirty="0" smtClean="0"/>
              <a:t>verview                      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902766" y="6353503"/>
            <a:ext cx="1241487" cy="611529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742077" y="6364013"/>
            <a:ext cx="1241487" cy="611529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5782320" y="5155324"/>
            <a:ext cx="7128792" cy="20977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3200"/>
            <a:ext cx="13003200" cy="4620425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 bwMode="auto">
          <a:xfrm>
            <a:off x="2286585" y="6792686"/>
            <a:ext cx="1256715" cy="62048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7902766" y="6792686"/>
            <a:ext cx="1256715" cy="62048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9776611" y="6809014"/>
            <a:ext cx="1256715" cy="62048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651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958115" cy="1273597"/>
          </a:xfrm>
        </p:spPr>
        <p:txBody>
          <a:bodyPr/>
          <a:lstStyle/>
          <a:p>
            <a:pPr marL="268288" indent="-268288"/>
            <a:r>
              <a:rPr lang="en-GB" b="1" dirty="0"/>
              <a:t>Krylov subspace methods             </a:t>
            </a:r>
            <a:r>
              <a:rPr lang="en-GB" sz="2800" b="1" dirty="0" smtClean="0"/>
              <a:t>Symmetric matrices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038" y="2572543"/>
            <a:ext cx="10153650" cy="5015707"/>
          </a:xfrm>
        </p:spPr>
        <p:txBody>
          <a:bodyPr/>
          <a:lstStyle/>
          <a:p>
            <a:r>
              <a:rPr lang="en-GB" dirty="0" smtClean="0"/>
              <a:t>Conjugate Gradient method (CG)</a:t>
            </a:r>
          </a:p>
          <a:p>
            <a:endParaRPr lang="en-GB" dirty="0"/>
          </a:p>
          <a:p>
            <a:r>
              <a:rPr lang="en-GB" dirty="0" smtClean="0"/>
              <a:t>Optimality condition</a:t>
            </a:r>
          </a:p>
          <a:p>
            <a:pPr lvl="1"/>
            <a:r>
              <a:rPr lang="en-GB" sz="2800" dirty="0" smtClean="0"/>
              <a:t>Uses short recurrences</a:t>
            </a:r>
          </a:p>
          <a:p>
            <a:pPr lvl="1"/>
            <a:r>
              <a:rPr lang="en-GB" sz="2800" dirty="0" smtClean="0"/>
              <a:t>Minimises the residual</a:t>
            </a:r>
          </a:p>
        </p:txBody>
      </p:sp>
    </p:spTree>
    <p:extLst>
      <p:ext uri="{BB962C8B-B14F-4D97-AF65-F5344CB8AC3E}">
        <p14:creationId xmlns:p14="http://schemas.microsoft.com/office/powerpoint/2010/main" val="87316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958115" cy="1273597"/>
          </a:xfrm>
        </p:spPr>
        <p:txBody>
          <a:bodyPr/>
          <a:lstStyle/>
          <a:p>
            <a:pPr marL="268288" indent="-268288"/>
            <a:r>
              <a:rPr lang="en-GB" b="1" dirty="0" smtClean="0"/>
              <a:t>Krylov subspace methods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 smtClean="0"/>
              <a:t>Nonsymmetric matrices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038" y="2572543"/>
            <a:ext cx="10153650" cy="5015707"/>
          </a:xfrm>
        </p:spPr>
        <p:txBody>
          <a:bodyPr/>
          <a:lstStyle/>
          <a:p>
            <a:r>
              <a:rPr lang="en-GB" dirty="0" smtClean="0"/>
              <a:t>GMRES-type methods</a:t>
            </a:r>
          </a:p>
          <a:p>
            <a:pPr lvl="1"/>
            <a:r>
              <a:rPr lang="en-GB" sz="2800" dirty="0"/>
              <a:t>Long </a:t>
            </a:r>
            <a:r>
              <a:rPr lang="en-GB" sz="2800" dirty="0" smtClean="0"/>
              <a:t>recurrences</a:t>
            </a:r>
          </a:p>
          <a:p>
            <a:pPr lvl="1"/>
            <a:r>
              <a:rPr lang="en-GB" sz="2800" dirty="0" smtClean="0"/>
              <a:t>Minimisation of the residual</a:t>
            </a:r>
          </a:p>
          <a:p>
            <a:pPr marL="549275" lvl="1" indent="0">
              <a:buNone/>
            </a:pPr>
            <a:endParaRPr lang="en-GB" sz="2800" dirty="0" smtClean="0"/>
          </a:p>
          <a:p>
            <a:r>
              <a:rPr lang="en-GB" dirty="0" smtClean="0"/>
              <a:t>Bi-CG – type methods</a:t>
            </a:r>
          </a:p>
          <a:p>
            <a:pPr lvl="1"/>
            <a:r>
              <a:rPr lang="en-GB" sz="2800" dirty="0" smtClean="0"/>
              <a:t>Short recurrences</a:t>
            </a:r>
          </a:p>
          <a:p>
            <a:pPr lvl="1"/>
            <a:r>
              <a:rPr lang="en-GB" sz="2800" dirty="0" smtClean="0"/>
              <a:t>No minimisation of the residual</a:t>
            </a:r>
          </a:p>
          <a:p>
            <a:pPr lvl="1"/>
            <a:r>
              <a:rPr lang="en-GB" sz="2800" dirty="0" smtClean="0"/>
              <a:t>Two matrix-vector operations per iteration</a:t>
            </a:r>
          </a:p>
          <a:p>
            <a:endParaRPr lang="en-GB" sz="3800" dirty="0"/>
          </a:p>
          <a:p>
            <a:r>
              <a:rPr lang="en-GB" dirty="0" smtClean="0"/>
              <a:t> Are their any other possibilities?</a:t>
            </a:r>
            <a:endParaRPr lang="en-GB" sz="3800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340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r>
              <a:rPr lang="en-GB" b="1" dirty="0" smtClean="0"/>
              <a:t>Induced Dimension Reduction (s)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</p:spPr>
            <p:txBody>
              <a:bodyPr/>
              <a:lstStyle/>
              <a:p>
                <a:r>
                  <a:rPr lang="en-GB" dirty="0" smtClean="0"/>
                  <a:t>Residuals </a:t>
                </a:r>
                <a:r>
                  <a:rPr lang="en-GB" dirty="0"/>
                  <a:t>are forced to be in </a:t>
                </a:r>
                <a:r>
                  <a:rPr lang="nl-NL" dirty="0" err="1" smtClean="0"/>
                  <a:t>certain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subspaces</a:t>
                </a:r>
                <a:endParaRPr lang="nl-NL" dirty="0" smtClean="0"/>
              </a:p>
              <a:p>
                <a:endParaRPr lang="nl-NL" dirty="0"/>
              </a:p>
              <a:p>
                <a:r>
                  <a:rPr lang="nl-NL" dirty="0" err="1" smtClean="0"/>
                  <a:t>Compute</a:t>
                </a:r>
                <a:r>
                  <a:rPr lang="nl-NL" dirty="0" smtClean="0"/>
                  <a:t>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/>
                  <a:t>  residuals in each iteration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  <a:blipFill rotWithShape="1">
                <a:blip r:embed="rId2"/>
                <a:stretch>
                  <a:fillRect l="-2161" t="-23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44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1417613"/>
          </a:xfrm>
        </p:spPr>
        <p:txBody>
          <a:bodyPr/>
          <a:lstStyle/>
          <a:p>
            <a:pPr marL="268288" indent="-268288"/>
            <a:r>
              <a:rPr lang="en-GB" b="1" dirty="0" smtClean="0"/>
              <a:t>Induced Dimension Reduction (s)</a:t>
            </a:r>
            <a:br>
              <a:rPr lang="en-GB" b="1" dirty="0" smtClean="0"/>
            </a:br>
            <a:r>
              <a:rPr lang="en-GB" sz="2800" b="1" dirty="0" smtClean="0"/>
              <a:t>IDR theorem</a:t>
            </a:r>
            <a:endParaRPr lang="en-GB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6038" y="2572543"/>
                <a:ext cx="10442946" cy="5688633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 </a:t>
                </a:r>
                <a:r>
                  <a:rPr lang="en-GB" u="sng" dirty="0" smtClean="0"/>
                  <a:t>Theorem 1 (IDR theorem)</a:t>
                </a:r>
                <a:r>
                  <a:rPr lang="en-GB" dirty="0" smtClean="0"/>
                  <a:t>:				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r>
                          <a:rPr lang="en-GB" b="0" i="1" smtClean="0">
                            <a:latin typeface="Cambria Math"/>
                          </a:rPr>
                          <m:t>×</m:t>
                        </m:r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𝒢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en-GB" dirty="0" smtClean="0"/>
                  <a:t> 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𝒮</m:t>
                    </m:r>
                    <m:r>
                      <a:rPr lang="en-GB" b="0" i="1" smtClean="0">
                        <a:latin typeface="Cambria Math"/>
                      </a:rPr>
                      <m:t>⊂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such that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𝒮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>
                    <a:latin typeface="Cambria Math"/>
                    <a:ea typeface="Cambria Math"/>
                  </a:rPr>
                  <a:t> </a:t>
                </a:r>
                <a:r>
                  <a:rPr lang="en-GB" dirty="0" smtClean="0"/>
                  <a:t> do not share a subspace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 Define: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𝒢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=(</m:t>
                    </m:r>
                    <m:r>
                      <a:rPr lang="en-GB" b="0" i="1" smtClean="0">
                        <a:latin typeface="Cambria Math"/>
                      </a:rPr>
                      <m:t>𝐼</m:t>
                    </m:r>
                    <m:r>
                      <a:rPr lang="en-GB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𝒢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∩ </m:t>
                    </m:r>
                    <m:r>
                      <a:rPr lang="en-GB" i="1">
                        <a:latin typeface="Cambria Math"/>
                      </a:rPr>
                      <m:t>𝒮</m:t>
                    </m:r>
                  </m:oMath>
                </a14:m>
                <a:r>
                  <a:rPr lang="en-GB" dirty="0" smtClean="0"/>
                  <a:t>)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 Then the following holds:</a:t>
                </a:r>
                <a:br>
                  <a:rPr lang="en-GB" dirty="0" smtClean="0"/>
                </a:b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(</a:t>
                </a:r>
                <a:r>
                  <a:rPr lang="en-GB" dirty="0" err="1" smtClean="0"/>
                  <a:t>i</a:t>
                </a:r>
                <a:r>
                  <a:rPr lang="en-GB" dirty="0" smtClean="0"/>
                  <a:t>)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𝒢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  <m:r>
                          <a:rPr lang="nl-NL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𝒢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    ∀</m:t>
                    </m:r>
                    <m:r>
                      <a:rPr lang="en-GB" b="0" i="1" smtClean="0">
                        <a:latin typeface="Cambria Math"/>
                      </a:rPr>
                      <m:t>𝑗</m:t>
                    </m:r>
                    <m:r>
                      <a:rPr lang="nl-NL" b="0" i="1" smtClean="0">
                        <a:latin typeface="Cambria Math"/>
                      </a:rPr>
                      <m:t>≥</m:t>
                    </m:r>
                    <m:r>
                      <a:rPr lang="en-GB" b="0" i="1" smtClean="0">
                        <a:latin typeface="Cambria Math"/>
                      </a:rPr>
                      <m:t>0</m:t>
                    </m:r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en-GB" dirty="0" smtClean="0"/>
                  <a:t>	(ii)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𝒢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={0}</m:t>
                    </m:r>
                  </m:oMath>
                </a14:m>
                <a:r>
                  <a:rPr lang="en-GB" dirty="0" smtClean="0"/>
                  <a:t> for some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𝑗</m:t>
                    </m:r>
                    <m:r>
                      <a:rPr lang="en-GB" b="0" i="1" smtClean="0">
                        <a:latin typeface="Cambria Math"/>
                      </a:rPr>
                      <m:t>&lt;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6038" y="2572543"/>
                <a:ext cx="10442946" cy="5688633"/>
              </a:xfrm>
              <a:prstGeom prst="rect">
                <a:avLst/>
              </a:prstGeom>
              <a:blipFill rotWithShape="1">
                <a:blip r:embed="rId2"/>
                <a:stretch>
                  <a:fillRect l="-695" t="-1374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1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pPr marL="268288" indent="-268288"/>
            <a:r>
              <a:rPr lang="en-GB" b="1" dirty="0"/>
              <a:t>Induced Dimension Reduction (s)</a:t>
            </a:r>
            <a:br>
              <a:rPr lang="en-GB" b="1" dirty="0"/>
            </a:br>
            <a:r>
              <a:rPr lang="en-GB" sz="2800" b="1" dirty="0" smtClean="0"/>
              <a:t>Numerical experiments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</p:spPr>
            <p:txBody>
              <a:bodyPr/>
              <a:lstStyle/>
              <a:p>
                <a:r>
                  <a:rPr lang="nl-NL" b="0" dirty="0" smtClean="0"/>
                  <a:t>Convection diffusion equation:	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nl-NL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dirty="0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nl-NL" b="0" i="1" dirty="0" smtClean="0">
                        <a:latin typeface="Cambria Math"/>
                      </a:rPr>
                      <m:t>= −</m:t>
                    </m:r>
                    <m:r>
                      <m:rPr>
                        <m:sty m:val="p"/>
                      </m:rPr>
                      <a:rPr lang="nl-NL" b="0" i="0" dirty="0" smtClean="0">
                        <a:latin typeface="Cambria Math"/>
                      </a:rPr>
                      <m:t>Δ</m:t>
                    </m:r>
                    <m:r>
                      <a:rPr lang="nl-NL" b="0" i="1" dirty="0" smtClean="0">
                        <a:latin typeface="Cambria Math"/>
                      </a:rPr>
                      <m:t>𝑢</m:t>
                    </m:r>
                    <m:r>
                      <a:rPr lang="nl-NL" b="0" i="1" dirty="0" smtClean="0">
                        <a:latin typeface="Cambria Math"/>
                      </a:rPr>
                      <m:t>+</m:t>
                    </m:r>
                    <m:r>
                      <a:rPr lang="nl-NL" b="0" i="1" dirty="0" smtClean="0">
                        <a:latin typeface="Cambria Math"/>
                      </a:rPr>
                      <m:t>𝛽</m:t>
                    </m:r>
                    <m:r>
                      <a:rPr lang="nl-NL" b="0" i="0" dirty="0" smtClean="0">
                        <a:latin typeface="Cambria Math"/>
                      </a:rPr>
                      <m:t>𝛻</m:t>
                    </m:r>
                    <m:r>
                      <a:rPr lang="nl-NL" b="0" i="1" dirty="0" smtClean="0">
                        <a:latin typeface="Cambria Math"/>
                      </a:rPr>
                      <m:t>𝑢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Discretise using finite differences on unit cube;		    </a:t>
                </a:r>
                <a:r>
                  <a:rPr lang="en-GB" dirty="0" err="1" smtClean="0"/>
                  <a:t>Dirichlet</a:t>
                </a:r>
                <a:r>
                  <a:rPr lang="en-GB" dirty="0" smtClean="0"/>
                  <a:t> boundary conditions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nl-NL" b="0" i="0" dirty="0" smtClean="0">
                        <a:latin typeface="Cambria Math"/>
                      </a:rPr>
                      <m:t>2</m:t>
                    </m:r>
                    <m:r>
                      <a:rPr lang="en-GB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GB" sz="2400" dirty="0" smtClean="0"/>
                  <a:t> </a:t>
                </a:r>
                <a:r>
                  <a:rPr lang="en-GB" dirty="0" smtClean="0"/>
                  <a:t>internal points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8000</m:t>
                    </m:r>
                  </m:oMath>
                </a14:m>
                <a:r>
                  <a:rPr lang="en-GB" dirty="0" smtClean="0"/>
                  <a:t> equations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 smtClean="0"/>
                  <a:t>Stopping criterion:	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nl-NL" b="0" i="1" smtClean="0">
                        <a:latin typeface="Cambria Math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nl-NL" b="0" i="1" smtClean="0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−8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  <a:blipFill rotWithShape="1">
                <a:blip r:embed="rId2"/>
                <a:stretch>
                  <a:fillRect l="-2161" t="-23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pPr marL="268288" indent="-268288"/>
            <a:r>
              <a:rPr lang="en-GB" b="1" dirty="0"/>
              <a:t>Induced Dimension Reduction (s)</a:t>
            </a:r>
            <a:br>
              <a:rPr lang="en-GB" b="1" dirty="0"/>
            </a:br>
            <a:r>
              <a:rPr lang="en-GB" sz="2800" b="1" dirty="0"/>
              <a:t>Numerical experiments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038" y="2572543"/>
            <a:ext cx="10153650" cy="5015707"/>
          </a:xfrm>
        </p:spPr>
        <p:txBody>
          <a:bodyPr/>
          <a:lstStyle/>
          <a:p>
            <a:r>
              <a:rPr lang="en-GB" dirty="0" smtClean="0"/>
              <a:t>This is an example of a slide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92" y="1996480"/>
            <a:ext cx="9577064" cy="66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3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r>
              <a:rPr lang="en-GB" b="1" dirty="0" smtClean="0"/>
              <a:t>Overview of this presentation 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</p:spPr>
            <p:txBody>
              <a:bodyPr/>
              <a:lstStyle/>
              <a:p>
                <a:r>
                  <a:rPr lang="en-GB" dirty="0" smtClean="0"/>
                  <a:t>Iterative methods</a:t>
                </a:r>
              </a:p>
              <a:p>
                <a:r>
                  <a:rPr lang="en-GB" dirty="0" smtClean="0"/>
                  <a:t>Projection methods</a:t>
                </a:r>
              </a:p>
              <a:p>
                <a:r>
                  <a:rPr lang="en-GB" dirty="0" smtClean="0"/>
                  <a:t>Krylov subspace methods</a:t>
                </a:r>
              </a:p>
              <a:p>
                <a:pPr lvl="1"/>
                <a:r>
                  <a:rPr lang="en-GB" sz="2800" dirty="0" smtClean="0"/>
                  <a:t>Eigenvalue problems</a:t>
                </a:r>
              </a:p>
              <a:p>
                <a:pPr lvl="1"/>
                <a:r>
                  <a:rPr lang="en-GB" sz="2800" dirty="0" smtClean="0"/>
                  <a:t>Linear systems of equations</a:t>
                </a:r>
              </a:p>
              <a:p>
                <a:r>
                  <a:rPr lang="en-GB" dirty="0" smtClean="0"/>
                  <a:t>The IDR(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/>
                  <a:t>) method</a:t>
                </a:r>
              </a:p>
              <a:p>
                <a:pPr lvl="1"/>
                <a:r>
                  <a:rPr lang="en-GB" sz="2800" dirty="0" smtClean="0"/>
                  <a:t>General idea behind the IDR(</a:t>
                </a:r>
                <a14:m>
                  <m:oMath xmlns:m="http://schemas.openxmlformats.org/officeDocument/2006/math">
                    <m:r>
                      <a:rPr lang="nl-NL" sz="28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GB" sz="2800" dirty="0" smtClean="0"/>
                  <a:t>) method</a:t>
                </a:r>
                <a:endParaRPr lang="en-GB" sz="2800" dirty="0"/>
              </a:p>
              <a:p>
                <a:pPr lvl="1"/>
                <a:r>
                  <a:rPr lang="en-GB" sz="2800" dirty="0" smtClean="0"/>
                  <a:t>Numerical examples</a:t>
                </a:r>
              </a:p>
              <a:p>
                <a:pPr lvl="1"/>
                <a:r>
                  <a:rPr lang="en-GB" sz="2800" dirty="0" smtClean="0"/>
                  <a:t>Ritz-IDR</a:t>
                </a:r>
              </a:p>
              <a:p>
                <a:r>
                  <a:rPr lang="en-GB" dirty="0" smtClean="0"/>
                  <a:t>Research Goals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  <a:blipFill rotWithShape="1">
                <a:blip r:embed="rId2"/>
                <a:stretch>
                  <a:fillRect l="-2161" t="-23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pPr marL="268288" indent="-268288"/>
            <a:r>
              <a:rPr lang="en-GB" b="1" dirty="0"/>
              <a:t>Induced Dimension Reduction (s)</a:t>
            </a:r>
            <a:br>
              <a:rPr lang="en-GB" b="1" dirty="0"/>
            </a:br>
            <a:r>
              <a:rPr lang="en-GB" sz="2800" b="1" dirty="0"/>
              <a:t>Numerical experiments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6038" y="2572543"/>
                <a:ext cx="10153650" cy="6048673"/>
              </a:xfrm>
            </p:spPr>
            <p:txBody>
              <a:bodyPr/>
              <a:lstStyle/>
              <a:p>
                <a:r>
                  <a:rPr lang="en-GB" dirty="0" smtClean="0"/>
                  <a:t>Matrix Market:	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𝑎𝑑𝑑</m:t>
                    </m:r>
                    <m:r>
                      <a:rPr lang="nl-NL" b="0" i="1" smtClean="0">
                        <a:latin typeface="Cambria Math"/>
                      </a:rPr>
                      <m:t>20</m:t>
                    </m:r>
                  </m:oMath>
                </a14:m>
                <a:r>
                  <a:rPr lang="en-GB" dirty="0" smtClean="0"/>
                  <a:t> matrix</a:t>
                </a:r>
              </a:p>
              <a:p>
                <a:endParaRPr lang="en-GB" dirty="0"/>
              </a:p>
              <a:p>
                <a:r>
                  <a:rPr lang="en-GB" dirty="0" smtClean="0"/>
                  <a:t>Real, nonsymmetric, sparse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2395×2395</m:t>
                    </m:r>
                  </m:oMath>
                </a14:m>
                <a:r>
                  <a:rPr lang="en-GB" dirty="0" smtClean="0"/>
                  <a:t> matrix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sz="1800" dirty="0" smtClean="0"/>
                  <a:t>     </a:t>
                </a:r>
                <a:r>
                  <a:rPr lang="nl-NL" sz="1800" dirty="0" smtClean="0">
                    <a:hlinkClick r:id="rId2"/>
                  </a:rPr>
                  <a:t>http</a:t>
                </a:r>
                <a:r>
                  <a:rPr lang="nl-NL" sz="1800" dirty="0">
                    <a:hlinkClick r:id="rId2"/>
                  </a:rPr>
                  <a:t>://</a:t>
                </a:r>
                <a:r>
                  <a:rPr lang="nl-NL" sz="1800" dirty="0" smtClean="0">
                    <a:hlinkClick r:id="rId2"/>
                  </a:rPr>
                  <a:t>math.nist.gov/MatrixMarket/data/misc/hamm/add20.html</a:t>
                </a:r>
                <a:r>
                  <a:rPr lang="nl-NL" sz="1800" dirty="0" smtClean="0"/>
                  <a:t> </a:t>
                </a:r>
                <a:endParaRPr lang="en-GB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6038" y="2572543"/>
                <a:ext cx="10153650" cy="6048673"/>
              </a:xfrm>
              <a:blipFill rotWithShape="1">
                <a:blip r:embed="rId3"/>
                <a:stretch>
                  <a:fillRect l="-2161" t="-191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56" y="4084712"/>
            <a:ext cx="3888432" cy="387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4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pPr marL="268288" indent="-268288"/>
            <a:r>
              <a:rPr lang="en-GB" b="1" dirty="0"/>
              <a:t>Induced Dimension Reduction (s)</a:t>
            </a:r>
            <a:br>
              <a:rPr lang="en-GB" b="1" dirty="0"/>
            </a:br>
            <a:r>
              <a:rPr lang="en-GB" sz="2800" b="1" dirty="0"/>
              <a:t>Numerical experiments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038" y="2572543"/>
            <a:ext cx="10153650" cy="5015707"/>
          </a:xfrm>
        </p:spPr>
        <p:txBody>
          <a:bodyPr/>
          <a:lstStyle/>
          <a:p>
            <a:r>
              <a:rPr lang="en-GB" dirty="0" smtClean="0"/>
              <a:t>This is an example of a slide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54" y="1924472"/>
            <a:ext cx="9009946" cy="675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6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pPr marL="268288" indent="-268288"/>
            <a:r>
              <a:rPr lang="en-GB" b="1" dirty="0"/>
              <a:t>Induced Dimension Reduction (s)</a:t>
            </a:r>
            <a:br>
              <a:rPr lang="en-GB" b="1" dirty="0"/>
            </a:br>
            <a:r>
              <a:rPr lang="en-GB" sz="2800" b="1" dirty="0"/>
              <a:t>Numerical experiments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038" y="2572543"/>
            <a:ext cx="10153650" cy="5015707"/>
          </a:xfrm>
        </p:spPr>
        <p:txBody>
          <a:bodyPr/>
          <a:lstStyle/>
          <a:p>
            <a:r>
              <a:rPr lang="en-GB" dirty="0" smtClean="0"/>
              <a:t>This is an example of a slide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08" y="1924472"/>
            <a:ext cx="8928992" cy="672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0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04925" y="650875"/>
                <a:ext cx="10182225" cy="985565"/>
              </a:xfrm>
            </p:spPr>
            <p:txBody>
              <a:bodyPr/>
              <a:lstStyle/>
              <a:p>
                <a:pPr marL="268288" indent="-268288"/>
                <a:r>
                  <a:rPr lang="en-GB" b="1" dirty="0" smtClean="0"/>
                  <a:t>Induced Dimension Reduction (s)</a:t>
                </a:r>
                <a:br>
                  <a:rPr lang="en-GB" b="1" dirty="0" smtClean="0"/>
                </a:br>
                <a:r>
                  <a:rPr lang="en-GB" sz="2800" b="1" dirty="0" smtClean="0"/>
                  <a:t>How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800" b="1" i="1" smtClean="0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nl-NL" sz="2800" b="1" i="1" smtClean="0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04925" y="650875"/>
                <a:ext cx="10182225" cy="985565"/>
              </a:xfrm>
              <a:blipFill rotWithShape="1">
                <a:blip r:embed="rId2"/>
                <a:stretch>
                  <a:fillRect l="-3533" t="-19255" r="-2455" b="-372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</p:spPr>
            <p:txBody>
              <a:bodyPr/>
              <a:lstStyle/>
              <a:p>
                <a:r>
                  <a:rPr lang="en-GB" dirty="0" smtClean="0"/>
                  <a:t>Recall: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𝒢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=(</m:t>
                    </m:r>
                    <m:r>
                      <a:rPr lang="en-GB" i="1">
                        <a:latin typeface="Cambria Math"/>
                      </a:rPr>
                      <m:t>𝐼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𝐴</m:t>
                    </m:r>
                    <m:r>
                      <a:rPr lang="en-GB" i="1"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𝒢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∩ </m:t>
                    </m:r>
                    <m:r>
                      <a:rPr lang="en-GB" i="1">
                        <a:latin typeface="Cambria Math"/>
                      </a:rPr>
                      <m:t>𝒮</m:t>
                    </m:r>
                  </m:oMath>
                </a14:m>
                <a:r>
                  <a:rPr lang="en-GB" dirty="0" smtClean="0"/>
                  <a:t>) 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Minimisation of the residuals</a:t>
                </a:r>
              </a:p>
              <a:p>
                <a:endParaRPr lang="en-GB" dirty="0"/>
              </a:p>
              <a:p>
                <a:r>
                  <a:rPr lang="en-GB" dirty="0" smtClean="0"/>
                  <a:t>Random?</a:t>
                </a:r>
              </a:p>
              <a:p>
                <a:endParaRPr lang="en-GB" dirty="0"/>
              </a:p>
              <a:p>
                <a:r>
                  <a:rPr lang="en-GB" dirty="0" smtClean="0"/>
                  <a:t>……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  <a:blipFill rotWithShape="1">
                <a:blip r:embed="rId3"/>
                <a:stretch>
                  <a:fillRect l="-2161" t="-2309" b="-37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Rechte verbindingslijn met pijl 4"/>
          <p:cNvCxnSpPr/>
          <p:nvPr/>
        </p:nvCxnSpPr>
        <p:spPr bwMode="auto">
          <a:xfrm flipV="1">
            <a:off x="4691723" y="3148608"/>
            <a:ext cx="0" cy="7920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2830534" y="4084712"/>
                <a:ext cx="3239861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How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800" b="0" i="1" dirty="0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nl-NL" sz="28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nl-NL" sz="2800" dirty="0" smtClean="0"/>
                  <a:t>?</a:t>
                </a:r>
                <a:endParaRPr lang="nl-NL" sz="2800" dirty="0"/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534" y="4084712"/>
                <a:ext cx="3239861" cy="557910"/>
              </a:xfrm>
              <a:prstGeom prst="rect">
                <a:avLst/>
              </a:prstGeom>
              <a:blipFill rotWithShape="1">
                <a:blip r:embed="rId4"/>
                <a:stretch>
                  <a:fillRect l="-3759" t="-10870" r="-2820" b="-2282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6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pPr marL="268288" indent="-268288"/>
            <a:r>
              <a:rPr lang="en-GB" b="1" dirty="0"/>
              <a:t>Induced Dimension Reduction (s)</a:t>
            </a:r>
            <a:br>
              <a:rPr lang="en-GB" b="1" dirty="0"/>
            </a:br>
            <a:r>
              <a:rPr lang="en-GB" sz="2800" b="1" dirty="0" smtClean="0"/>
              <a:t>Ritz-IDR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</p:spPr>
            <p:txBody>
              <a:bodyPr/>
              <a:lstStyle/>
              <a:p>
                <a:r>
                  <a:rPr lang="en-GB" dirty="0"/>
                  <a:t>V</a:t>
                </a:r>
                <a:r>
                  <a:rPr lang="en-GB" dirty="0" smtClean="0"/>
                  <a:t>aleria </a:t>
                </a:r>
                <a:r>
                  <a:rPr lang="en-GB" dirty="0" err="1" smtClean="0"/>
                  <a:t>Simoncini</a:t>
                </a:r>
                <a:r>
                  <a:rPr lang="en-GB" dirty="0" smtClean="0"/>
                  <a:t> &amp; Daniel </a:t>
                </a:r>
                <a:r>
                  <a:rPr lang="en-GB" dirty="0" err="1" smtClean="0"/>
                  <a:t>Szyld</a:t>
                </a:r>
                <a:r>
                  <a:rPr lang="en-GB" dirty="0" smtClean="0"/>
                  <a:t>	</a:t>
                </a:r>
              </a:p>
              <a:p>
                <a:endParaRPr lang="en-GB" i="1" dirty="0"/>
              </a:p>
              <a:p>
                <a:r>
                  <a:rPr lang="en-GB" dirty="0" smtClean="0"/>
                  <a:t>Ritz-IDR</a:t>
                </a:r>
              </a:p>
              <a:p>
                <a:pPr lvl="1"/>
                <a:r>
                  <a:rPr lang="en-GB" sz="2800" dirty="0" smtClean="0"/>
                  <a:t>Calculates Ritz values </a:t>
                </a:r>
                <a14:m>
                  <m:oMath xmlns:m="http://schemas.openxmlformats.org/officeDocument/2006/math">
                    <m:r>
                      <a:rPr lang="nl-NL" sz="2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nl-NL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800" dirty="0" smtClean="0"/>
                  <a:t/>
                </a:r>
                <a:br>
                  <a:rPr lang="en-GB" sz="2800" dirty="0" smtClean="0"/>
                </a:br>
                <a:endParaRPr lang="en-GB" sz="28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nl-NL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nl-NL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nl-NL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800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nl-NL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GB" sz="2800" dirty="0" smtClean="0"/>
              </a:p>
              <a:p>
                <a:pPr lvl="1"/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  <a:blipFill rotWithShape="1">
                <a:blip r:embed="rId2"/>
                <a:stretch>
                  <a:fillRect l="-2161" t="-23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7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r>
              <a:rPr lang="en-GB" b="1" dirty="0" smtClean="0"/>
              <a:t>Research goals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</p:spPr>
            <p:txBody>
              <a:bodyPr/>
              <a:lstStyle/>
              <a:p>
                <a:r>
                  <a:rPr lang="en-US" dirty="0" smtClean="0"/>
                  <a:t>Research goals are twofold: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1057275" lvl="1" indent="-514350">
                  <a:buFont typeface="+mj-lt"/>
                  <a:buAutoNum type="arabicPeriod"/>
                </a:pPr>
                <a:r>
                  <a:rPr lang="en-US" sz="2800" dirty="0" smtClean="0"/>
                  <a:t>Make clear how we can see IDR(</a:t>
                </a:r>
                <a14:m>
                  <m:oMath xmlns:m="http://schemas.openxmlformats.org/officeDocument/2006/math">
                    <m:r>
                      <a:rPr lang="nl-NL" sz="28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 smtClean="0"/>
                  <a:t>) in the framework of projection methods</a:t>
                </a:r>
              </a:p>
              <a:p>
                <a:pPr marL="1057275" lvl="1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1057275" lvl="1" indent="-514350">
                  <a:buFont typeface="+mj-lt"/>
                  <a:buAutoNum type="arabicPeriod"/>
                </a:pPr>
                <a:r>
                  <a:rPr lang="en-US" sz="2800" dirty="0" smtClean="0"/>
                  <a:t>Use the </a:t>
                </a:r>
                <a:r>
                  <a:rPr lang="en-US" sz="2800" dirty="0"/>
                  <a:t>IDR(s) algorithm </a:t>
                </a:r>
                <a:r>
                  <a:rPr lang="en-US" sz="2800" dirty="0" smtClean="0"/>
                  <a:t>for calculating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nl-NL" sz="28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nl-NL" sz="2800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nl-NL" sz="28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nl-NL" sz="2800" b="0" i="1" smtClean="0">
                        <a:latin typeface="Cambria Math"/>
                      </a:rPr>
                      <m:t>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  <a:blipFill rotWithShape="1">
                <a:blip r:embed="rId2"/>
                <a:stretch>
                  <a:fillRect l="-2161" t="-23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9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957784" y="412304"/>
            <a:ext cx="11737304" cy="8064896"/>
          </a:xfrm>
          <a:prstGeom prst="rect">
            <a:avLst/>
          </a:prstGeom>
          <a:blipFill dpi="0" rotWithShape="1">
            <a:blip r:embed="rId3" cstate="print">
              <a:alphaModFix amt="61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669925" y="2924175"/>
            <a:ext cx="10393363" cy="26971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eaLnBrk="0" hangingPunct="0">
              <a:lnSpc>
                <a:spcPts val="3550"/>
              </a:lnSpc>
              <a:buClr>
                <a:srgbClr val="00A6D6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3550"/>
              </a:lnSpc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3550"/>
              </a:lnSpc>
              <a:buClr>
                <a:srgbClr val="00A6D6"/>
              </a:buClr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3550"/>
              </a:lnSpc>
              <a:buClr>
                <a:schemeClr val="bg2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3550"/>
              </a:lnSpc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endParaRPr lang="nl-NL" altLang="nl-NL" sz="3400">
              <a:latin typeface="Arial" pitchFamily="34" charset="0"/>
              <a:ea typeface="ヒラギノ角ゴ ProN W3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Title 3"/>
              <p:cNvSpPr>
                <a:spLocks noGrp="1"/>
              </p:cNvSpPr>
              <p:nvPr>
                <p:ph type="ctrTitle"/>
              </p:nvPr>
            </p:nvSpPr>
            <p:spPr>
              <a:xfrm>
                <a:off x="974724" y="3065463"/>
                <a:ext cx="9920163" cy="919162"/>
              </a:xfrm>
            </p:spPr>
            <p:txBody>
              <a:bodyPr/>
              <a:lstStyle/>
              <a:p>
                <a:pPr marL="0" indent="0">
                  <a:defRPr/>
                </a:pPr>
                <a:r>
                  <a:rPr lang="nl-NL" altLang="nl-NL" dirty="0" smtClean="0">
                    <a:latin typeface="+mn-lt"/>
                  </a:rPr>
                  <a:t>IDR(</a:t>
                </a:r>
                <a14:m>
                  <m:oMath xmlns:m="http://schemas.openxmlformats.org/officeDocument/2006/math">
                    <m:r>
                      <a:rPr lang="nl-NL" altLang="nl-NL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nl-NL" altLang="nl-NL" dirty="0" smtClean="0">
                    <a:latin typeface="+mn-lt"/>
                  </a:rPr>
                  <a:t>) as a </a:t>
                </a:r>
                <a:r>
                  <a:rPr lang="nl-NL" altLang="nl-NL" dirty="0" err="1" smtClean="0">
                    <a:latin typeface="+mn-lt"/>
                  </a:rPr>
                  <a:t>projection</a:t>
                </a:r>
                <a:r>
                  <a:rPr lang="nl-NL" altLang="nl-NL" dirty="0" smtClean="0">
                    <a:latin typeface="+mn-lt"/>
                  </a:rPr>
                  <a:t> </a:t>
                </a:r>
                <a:r>
                  <a:rPr lang="nl-NL" altLang="nl-NL" dirty="0" err="1" smtClean="0">
                    <a:latin typeface="+mn-lt"/>
                  </a:rPr>
                  <a:t>method</a:t>
                </a:r>
                <a:endParaRPr lang="en-US" altLang="nl-NL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075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74724" y="3065463"/>
                <a:ext cx="9920163" cy="919162"/>
              </a:xfrm>
              <a:blipFill rotWithShape="1">
                <a:blip r:embed="rId4"/>
                <a:stretch>
                  <a:fillRect l="-3688" t="-21192" b="-158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6" name="Subtitle 4"/>
          <p:cNvSpPr>
            <a:spLocks noGrp="1"/>
          </p:cNvSpPr>
          <p:nvPr>
            <p:ph type="subTitle" idx="1"/>
          </p:nvPr>
        </p:nvSpPr>
        <p:spPr>
          <a:xfrm>
            <a:off x="1030288" y="3724275"/>
            <a:ext cx="9644062" cy="2088629"/>
          </a:xfrm>
        </p:spPr>
        <p:txBody>
          <a:bodyPr/>
          <a:lstStyle/>
          <a:p>
            <a:r>
              <a:rPr lang="en-GB" altLang="nl-NL" sz="2400" dirty="0" err="1" smtClean="0">
                <a:latin typeface="Tahoma" pitchFamily="34" charset="0"/>
              </a:rPr>
              <a:t>Marijn</a:t>
            </a:r>
            <a:r>
              <a:rPr lang="en-GB" altLang="nl-NL" sz="2400" dirty="0" smtClean="0">
                <a:latin typeface="Tahoma" pitchFamily="34" charset="0"/>
              </a:rPr>
              <a:t> </a:t>
            </a:r>
            <a:r>
              <a:rPr lang="en-GB" altLang="nl-NL" sz="2400" dirty="0" err="1" smtClean="0">
                <a:latin typeface="Tahoma" pitchFamily="34" charset="0"/>
              </a:rPr>
              <a:t>Bartel</a:t>
            </a:r>
            <a:r>
              <a:rPr lang="en-GB" altLang="nl-NL" sz="2400" dirty="0" smtClean="0">
                <a:latin typeface="Tahoma" pitchFamily="34" charset="0"/>
              </a:rPr>
              <a:t> </a:t>
            </a:r>
            <a:r>
              <a:rPr lang="en-GB" altLang="nl-NL" sz="2400" dirty="0" err="1" smtClean="0">
                <a:latin typeface="Tahoma" pitchFamily="34" charset="0"/>
              </a:rPr>
              <a:t>Schreuders</a:t>
            </a:r>
            <a:endParaRPr lang="en-GB" altLang="nl-NL" sz="2400" dirty="0">
              <a:latin typeface="Tahoma" pitchFamily="34" charset="0"/>
            </a:endParaRPr>
          </a:p>
          <a:p>
            <a:endParaRPr lang="en-GB" altLang="nl-NL" sz="2400" dirty="0" smtClean="0">
              <a:latin typeface="Tahoma" pitchFamily="34" charset="0"/>
            </a:endParaRPr>
          </a:p>
          <a:p>
            <a:r>
              <a:rPr lang="en-GB" altLang="nl-NL" sz="2400" dirty="0" smtClean="0">
                <a:latin typeface="Tahoma" pitchFamily="34" charset="0"/>
              </a:rPr>
              <a:t>Supervisor: 	</a:t>
            </a:r>
            <a:r>
              <a:rPr lang="en-GB" altLang="nl-NL" sz="2400" dirty="0" err="1" smtClean="0">
                <a:latin typeface="Tahoma" pitchFamily="34" charset="0"/>
              </a:rPr>
              <a:t>Dr.</a:t>
            </a:r>
            <a:r>
              <a:rPr lang="en-GB" altLang="nl-NL" sz="2400" dirty="0" smtClean="0">
                <a:latin typeface="Tahoma" pitchFamily="34" charset="0"/>
              </a:rPr>
              <a:t> Ir. M.B. Van </a:t>
            </a:r>
            <a:r>
              <a:rPr lang="en-GB" altLang="nl-NL" sz="2400" dirty="0" err="1" smtClean="0">
                <a:latin typeface="Tahoma" pitchFamily="34" charset="0"/>
              </a:rPr>
              <a:t>Gijzen</a:t>
            </a:r>
            <a:r>
              <a:rPr lang="en-GB" altLang="nl-NL" sz="2400" dirty="0" smtClean="0">
                <a:latin typeface="Tahoma" pitchFamily="34" charset="0"/>
              </a:rPr>
              <a:t/>
            </a:r>
            <a:br>
              <a:rPr lang="en-GB" altLang="nl-NL" sz="2400" dirty="0" smtClean="0">
                <a:latin typeface="Tahoma" pitchFamily="34" charset="0"/>
              </a:rPr>
            </a:br>
            <a:r>
              <a:rPr lang="en-GB" altLang="nl-NL" sz="2400" dirty="0" smtClean="0">
                <a:latin typeface="Tahoma" pitchFamily="34" charset="0"/>
              </a:rPr>
              <a:t>Date:		Monday, 24 February 2014</a:t>
            </a: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0" y="0"/>
            <a:ext cx="668338" cy="2925763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 anchor="ctr"/>
          <a:lstStyle>
            <a:lvl1pPr eaLnBrk="0" hangingPunct="0">
              <a:lnSpc>
                <a:spcPts val="3550"/>
              </a:lnSpc>
              <a:buClr>
                <a:srgbClr val="00A6D6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3550"/>
              </a:lnSpc>
              <a:buClr>
                <a:srgbClr val="00A6D6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3550"/>
              </a:lnSpc>
              <a:buClr>
                <a:srgbClr val="00A6D6"/>
              </a:buClr>
              <a:buFont typeface="Times" pitchFamily="18" charset="0"/>
              <a:buChar char="•"/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3550"/>
              </a:lnSpc>
              <a:buClr>
                <a:schemeClr val="bg2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3550"/>
              </a:lnSpc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pitchFamily="18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nl-NL" altLang="nl-NL" sz="3100">
              <a:solidFill>
                <a:srgbClr val="000000"/>
              </a:solidFill>
              <a:ea typeface="ヒラギノ角ゴ ProN W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7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r>
              <a:rPr lang="en-GB" b="1" dirty="0" smtClean="0"/>
              <a:t>Research goals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nl-NL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nl-NL" sz="28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nl-NL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nl-NL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nl-N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nl-N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nl-NL" i="1"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nl-N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 smtClean="0"/>
                  <a:t>			Let </a:t>
                </a:r>
                <a14:m>
                  <m:oMath xmlns:m="http://schemas.openxmlformats.org/officeDocument/2006/math">
                    <m:r>
                      <a:rPr lang="nl-NL" sz="2800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nl-NL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nl-NL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nl-NL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GB" sz="2800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2800" dirty="0" smtClean="0"/>
                  <a:t>      </a:t>
                </a:r>
                <a14:m>
                  <m:oMath xmlns:m="http://schemas.openxmlformats.org/officeDocument/2006/math">
                    <m:r>
                      <a:rPr lang="nl-NL" sz="2800" b="0" i="0" smtClean="0">
                        <a:latin typeface="Cambria Math"/>
                      </a:rPr>
                      <m:t>      </m:t>
                    </m:r>
                    <m:r>
                      <a:rPr lang="nl-NL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nl-NL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nl-NL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nl-N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2800" b="0" i="1" smtClean="0">
                        <a:latin typeface="Cambria Math"/>
                      </a:rPr>
                      <m:t>               =</m:t>
                    </m:r>
                    <m:sSup>
                      <m:sSup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NL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nl-NL" sz="28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nl-NL" sz="2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l-NL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NL" sz="28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nl-NL" sz="28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l-NL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NL" sz="28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nl-NL" sz="28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nl-NL" sz="28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nl-NL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nl-NL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nl-NL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8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nl-NL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nl-NL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nl-NL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 smtClean="0"/>
                  <a:t>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2800" b="0" i="1" smtClean="0">
                        <a:latin typeface="Cambria Math"/>
                      </a:rPr>
                      <m:t>               =</m:t>
                    </m:r>
                    <m:sSubSup>
                      <m:sSubSup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nl-NL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nl-NL" sz="28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nl-NL" sz="2800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nl-NL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nl-NL" sz="2800" b="0" i="1" smtClean="0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nl-NL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nl-NL" sz="2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nl-NL" sz="28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nl-NL" sz="2800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nl-NL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nl-NL" sz="28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nl-NL" sz="28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nl-NL" sz="2800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nl-NL" sz="28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nl-NL" sz="2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nl-NL" sz="28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nl-NL" sz="2800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nl-NL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800" dirty="0" smtClean="0"/>
                  <a:t>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sz="2800" dirty="0" smtClean="0"/>
                  <a:t>This is a polynomial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8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nl-NL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GB" sz="2800" dirty="0" smtClean="0"/>
              </a:p>
              <a:p>
                <a:endParaRPr lang="en-GB" dirty="0"/>
              </a:p>
              <a:p>
                <a:r>
                  <a:rPr lang="en-GB" dirty="0" smtClean="0"/>
                  <a:t>To minimise, take derivative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  <a:blipFill rotWithShape="1">
                <a:blip r:embed="rId2"/>
                <a:stretch>
                  <a:fillRect l="-2161" t="-2309" b="-37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0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pPr marL="268288" indent="-268288"/>
            <a:r>
              <a:rPr lang="en-GB" b="1" dirty="0"/>
              <a:t>Krylov subspace methods  </a:t>
            </a:r>
            <a:r>
              <a:rPr lang="en-GB" b="1" dirty="0" smtClean="0"/>
              <a:t>  </a:t>
            </a:r>
            <a:r>
              <a:rPr lang="en-GB" sz="2800" b="1" dirty="0"/>
              <a:t>Eigenvalue problems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038" y="2572543"/>
            <a:ext cx="10153650" cy="5015707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94" y="5020816"/>
            <a:ext cx="6045554" cy="349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2640" y="3103022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Arnoldi Method</a:t>
            </a:r>
            <a:endParaRPr lang="nl-N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272425" y="6075294"/>
            <a:ext cx="32640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Lanczos method</a:t>
            </a:r>
          </a:p>
          <a:p>
            <a:pPr algn="ctr"/>
            <a:r>
              <a:rPr lang="en-GB" sz="2800" dirty="0" smtClean="0"/>
              <a:t>&amp;</a:t>
            </a:r>
          </a:p>
          <a:p>
            <a:pPr algn="ctr"/>
            <a:r>
              <a:rPr lang="en-GB" sz="2800" dirty="0" smtClean="0"/>
              <a:t>Bi-Lanczos method</a:t>
            </a:r>
            <a:endParaRPr lang="nl-NL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37" y="1924471"/>
            <a:ext cx="7144988" cy="301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3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r>
              <a:rPr lang="en-GB" b="1" dirty="0" smtClean="0"/>
              <a:t>Iterative methods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</p:spPr>
            <p:txBody>
              <a:bodyPr/>
              <a:lstStyle/>
              <a:p>
                <a:r>
                  <a:rPr lang="en-GB" dirty="0" smtClean="0"/>
                  <a:t>Consider a linear system</a:t>
                </a:r>
              </a:p>
              <a:p>
                <a:pPr marL="0" indent="0">
                  <a:buNone/>
                </a:pPr>
                <a:endParaRPr lang="en-GB" sz="4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/>
                      </a:rPr>
                      <m:t>               </m:t>
                    </m:r>
                    <m:r>
                      <a:rPr lang="en-GB" sz="4800" b="0" i="1" smtClean="0">
                        <a:latin typeface="Cambria Math"/>
                      </a:rPr>
                      <m:t>𝐴𝑥</m:t>
                    </m:r>
                    <m:r>
                      <a:rPr lang="en-GB" sz="4800" b="0" i="1" smtClean="0">
                        <a:latin typeface="Cambria Math"/>
                      </a:rPr>
                      <m:t>=</m:t>
                    </m:r>
                    <m:r>
                      <a:rPr lang="en-GB" sz="48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GB" sz="4800" i="1" dirty="0" smtClean="0"/>
                  <a:t>      </a:t>
                </a:r>
                <a:r>
                  <a:rPr lang="en-GB" sz="6600" i="1" dirty="0" smtClean="0"/>
                  <a:t>		 			</a:t>
                </a:r>
                <a:r>
                  <a:rPr lang="en-GB" sz="2800" dirty="0" smtClean="0"/>
                  <a:t>(1)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  <a:r>
                  <a:rPr lang="en-GB" dirty="0" smtClean="0"/>
                  <a:t> 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</m:t>
                    </m:r>
                    <m:r>
                      <a:rPr lang="en-GB" b="0" i="1" smtClean="0">
                        <a:latin typeface="Cambria Math"/>
                      </a:rPr>
                      <m:t>∈ 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r>
                          <a:rPr lang="en-GB" b="0" i="1" smtClean="0">
                            <a:latin typeface="Cambria Math"/>
                          </a:rPr>
                          <m:t>×</m:t>
                        </m:r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b="0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𝑏</m:t>
                    </m:r>
                    <m:r>
                      <a:rPr lang="en-GB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b="0" dirty="0" smtClean="0"/>
              </a:p>
              <a:p>
                <a:r>
                  <a:rPr lang="en-GB" b="0" dirty="0" smtClean="0"/>
                  <a:t>Find an approximate solution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b="0" dirty="0" smtClean="0"/>
                  <a:t>  to  (1),  with initial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GB" b="0" dirty="0" smtClean="0"/>
              </a:p>
              <a:p>
                <a:endParaRPr lang="en-GB" dirty="0"/>
              </a:p>
              <a:p>
                <a:r>
                  <a:rPr lang="en-GB" b="0" dirty="0" smtClean="0"/>
                  <a:t>Residual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𝑏</m:t>
                    </m:r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dirty="0" smtClean="0"/>
              </a:p>
              <a:p>
                <a:endParaRPr lang="en-GB" i="1" dirty="0"/>
              </a:p>
              <a:p>
                <a:endParaRPr lang="en-GB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  <a:blipFill rotWithShape="1">
                <a:blip r:embed="rId2"/>
                <a:stretch>
                  <a:fillRect l="-2161" t="-23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4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pPr marL="268288" indent="-268288"/>
            <a:r>
              <a:rPr lang="en-GB" b="1" dirty="0"/>
              <a:t>Projection </a:t>
            </a:r>
            <a:r>
              <a:rPr lang="en-GB" b="1" dirty="0" smtClean="0"/>
              <a:t>methods</a:t>
            </a:r>
            <a:r>
              <a:rPr lang="en-GB" sz="2800" b="1" dirty="0" smtClean="0"/>
              <a:t>			   Subspaces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</p:spPr>
            <p:txBody>
              <a:bodyPr/>
              <a:lstStyle/>
              <a:p>
                <a:r>
                  <a:rPr lang="en-GB" dirty="0" smtClean="0"/>
                  <a:t>Define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𝒦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⊂ </m:t>
                    </m:r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GB" i="1" smtClean="0">
                            <a:latin typeface="Cambria Math"/>
                          </a:rPr>
                          <m:t>𝑛</m:t>
                        </m:r>
                        <m:r>
                          <a:rPr lang="en-GB" i="1" smtClean="0">
                            <a:latin typeface="Cambria Math"/>
                          </a:rPr>
                          <m:t>×</m:t>
                        </m:r>
                        <m:r>
                          <a:rPr lang="en-GB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of dimension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𝑚</m:t>
                    </m:r>
                    <m:r>
                      <a:rPr lang="en-GB" i="1">
                        <a:latin typeface="Cambria Math"/>
                      </a:rPr>
                      <m:t>≤</m:t>
                    </m:r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‘Subspace  of candidate approximants’   or  ‘Search subspace’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/>
                  <a:t>Define</a:t>
                </a:r>
                <a14:m>
                  <m:oMath xmlns:m="http://schemas.openxmlformats.org/officeDocument/2006/math">
                    <m:r>
                      <a:rPr lang="en-GB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az-Cyrl-AZ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⊂ 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×</m:t>
                        </m:r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of dimension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𝑚</m:t>
                    </m:r>
                    <m:r>
                      <a:rPr lang="en-GB" i="1">
                        <a:latin typeface="Cambria Math"/>
                      </a:rPr>
                      <m:t>≤</m:t>
                    </m:r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‘Subspace of constraints’   or   ‘Left subspace’ </a:t>
                </a:r>
              </a:p>
              <a:p>
                <a:pPr marL="0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  <a:blipFill rotWithShape="1">
                <a:blip r:embed="rId2"/>
                <a:stretch>
                  <a:fillRect l="-2161" t="-23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8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pPr marL="268288" indent="-268288"/>
            <a:r>
              <a:rPr lang="en-GB" b="1" dirty="0"/>
              <a:t>Projection methods</a:t>
            </a:r>
            <a:r>
              <a:rPr lang="en-GB" sz="2800" b="1" dirty="0"/>
              <a:t>				   </a:t>
            </a:r>
            <a:r>
              <a:rPr lang="en-GB" sz="2800" b="1" dirty="0" smtClean="0"/>
              <a:t>Definition	</a:t>
            </a:r>
            <a:endParaRPr lang="en-GB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 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b="0" i="1" smtClean="0">
                            <a:latin typeface="Cambria Math"/>
                          </a:rPr>
                          <m:t> + </m:t>
                        </m:r>
                        <m:r>
                          <a:rPr lang="en-GB" i="1">
                            <a:latin typeface="Cambria Math"/>
                          </a:rPr>
                          <m:t>𝒦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		</a:t>
                </a:r>
                <a:r>
                  <a:rPr lang="en-GB" dirty="0" smtClean="0"/>
                  <a:t>     such that   </a:t>
                </a:r>
                <a:r>
                  <a:rPr lang="en-GB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⊥ </m:t>
                    </m:r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nl-NL" dirty="0" smtClean="0"/>
              </a:p>
              <a:p>
                <a:endParaRPr lang="nl-NL" dirty="0" smtClean="0"/>
              </a:p>
              <a:p>
                <a:endParaRPr lang="nl-NL" dirty="0"/>
              </a:p>
              <a:p>
                <a:r>
                  <a:rPr lang="en-GB" dirty="0" smtClean="0"/>
                  <a:t>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r>
                          <a:rPr lang="en-GB" i="1">
                            <a:latin typeface="Cambria Math"/>
                          </a:rPr>
                          <m:t>𝒦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GB" i="1" dirty="0" smtClean="0"/>
              </a:p>
              <a:p>
                <a:endParaRPr lang="en-GB" i="1" dirty="0"/>
              </a:p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 …,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form an orthonormal basis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𝒦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GB" i="1" dirty="0"/>
              </a:p>
              <a:p>
                <a:endParaRPr lang="en-GB" i="1" dirty="0"/>
              </a:p>
              <a:p>
                <a:r>
                  <a:rPr lang="en-GB" dirty="0" smtClean="0"/>
                  <a:t>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  </m:t>
                        </m:r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+ 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/>
                          </a:rPr>
                          <m:t>𝑗</m:t>
                        </m:r>
                        <m:r>
                          <a:rPr lang="en-GB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 </m:t>
                            </m:r>
                            <m:r>
                              <a:rPr lang="en-GB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i="1">
                                <a:latin typeface="Cambria Math"/>
                              </a:rPr>
                              <m:t>𝑚</m:t>
                            </m:r>
                            <m:r>
                              <a:rPr lang="nl-NL" i="1">
                                <a:latin typeface="Cambria Math"/>
                              </a:rPr>
                              <m:t>,</m:t>
                            </m:r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 </m:t>
                            </m:r>
                            <m:r>
                              <a:rPr lang="en-GB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</a:t>
                </a:r>
                <a:endParaRPr lang="en-GB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                       =   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  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			    How to find this vector</a:t>
                </a:r>
                <a:r>
                  <a:rPr lang="en-GB" dirty="0" smtClean="0"/>
                  <a:t>?</a:t>
                </a:r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dirty="0" smtClean="0"/>
              </a:p>
              <a:p>
                <a:endParaRPr lang="en-GB" i="1" dirty="0"/>
              </a:p>
              <a:p>
                <a:endParaRPr lang="en-GB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  <a:blipFill rotWithShape="1">
                <a:blip r:embed="rId3"/>
                <a:stretch>
                  <a:fillRect l="-2161" t="-2309" b="-1288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"/>
          <p:cNvSpPr/>
          <p:nvPr/>
        </p:nvSpPr>
        <p:spPr bwMode="auto">
          <a:xfrm>
            <a:off x="5002172" y="6642778"/>
            <a:ext cx="504056" cy="648072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2" name="Elbow Connector 4"/>
          <p:cNvCxnSpPr/>
          <p:nvPr/>
        </p:nvCxnSpPr>
        <p:spPr bwMode="auto">
          <a:xfrm rot="10800000">
            <a:off x="5254201" y="7290852"/>
            <a:ext cx="697087" cy="547131"/>
          </a:xfrm>
          <a:prstGeom prst="bentConnector3">
            <a:avLst>
              <a:gd name="adj1" fmla="val 99756"/>
            </a:avLst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hthoek 12"/>
          <p:cNvSpPr/>
          <p:nvPr/>
        </p:nvSpPr>
        <p:spPr bwMode="auto">
          <a:xfrm>
            <a:off x="1471046" y="2428528"/>
            <a:ext cx="9649072" cy="792088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8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04925" y="650875"/>
                <a:ext cx="10182225" cy="985565"/>
              </a:xfrm>
            </p:spPr>
            <p:txBody>
              <a:bodyPr/>
              <a:lstStyle/>
              <a:p>
                <a:pPr marL="268288" indent="-268288"/>
                <a:r>
                  <a:rPr lang="en-GB" b="1" dirty="0" smtClean="0"/>
                  <a:t>Projection methods</a:t>
                </a:r>
                <a:r>
                  <a:rPr lang="en-GB" sz="2800" b="1" dirty="0" smtClean="0"/>
                  <a:t>				   How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2800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nl-NL" sz="2800" b="1" i="1" smtClean="0"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04925" y="650875"/>
                <a:ext cx="10182225" cy="985565"/>
              </a:xfrm>
              <a:blipFill rotWithShape="1">
                <a:blip r:embed="rId2"/>
                <a:stretch>
                  <a:fillRect l="-3533" t="-19255" b="-3788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</p:spPr>
            <p:txBody>
              <a:bodyPr/>
              <a:lstStyle/>
              <a:p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, …,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form an orthonormal basis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nl-NL" b="0" i="1" dirty="0" smtClean="0">
                  <a:latin typeface="Cambria Math"/>
                </a:endParaRPr>
              </a:p>
              <a:p>
                <a:endParaRPr lang="nl-NL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=</m:t>
                    </m:r>
                    <m:r>
                      <a:rPr lang="en-GB" b="0" i="1" smtClean="0">
                        <a:latin typeface="Cambria Math"/>
                      </a:rPr>
                      <m:t>𝑏</m:t>
                    </m:r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b="0" dirty="0" smtClean="0"/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𝑏</m:t>
                    </m:r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b="0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−</m:t>
                    </m:r>
                    <m:r>
                      <a:rPr lang="en-GB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b="0" dirty="0" smtClean="0">
                    <a:latin typeface="Cambria Math"/>
                  </a:rPr>
                  <a:t> 				         </a:t>
                </a:r>
                <a:endParaRPr lang="en-GB" b="0" i="1" dirty="0" smtClean="0">
                  <a:latin typeface="Cambria Math"/>
                </a:endParaRPr>
              </a:p>
              <a:p>
                <a:endParaRPr lang="en-GB" b="0" i="1" dirty="0" smtClean="0">
                  <a:latin typeface="Cambria Math"/>
                </a:endParaRPr>
              </a:p>
              <a:p>
                <a:r>
                  <a:rPr lang="en-GB" dirty="0" smtClean="0">
                    <a:latin typeface="Cambria Math"/>
                  </a:rPr>
                  <a:t>Hence: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b="0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GB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b="0" i="0" smtClean="0">
                        <a:latin typeface="Cambria Math"/>
                      </a:rPr>
                      <m:t>    →    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n-GB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/>
                                  </a:rPr>
                                  <m:t>m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/>
                                  </a:rPr>
                                  <m:t>T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/>
                                  </a:rPr>
                                  <m:t>AV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/>
                                  </a:rPr>
                                  <m:t>m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0" smtClean="0">
                            <a:latin typeface="Cambria Math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m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T</m:t>
                        </m:r>
                      </m:sup>
                    </m:sSubSup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GB" b="0" i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b="0" dirty="0" smtClean="0"/>
              </a:p>
              <a:p>
                <a:pPr marL="0" indent="0">
                  <a:buNone/>
                </a:pPr>
                <a:endParaRPr lang="en-GB" b="0" dirty="0" smtClean="0"/>
              </a:p>
              <a:p>
                <a:pPr marL="0" indent="0">
                  <a:buNone/>
                </a:pPr>
                <a:endParaRPr lang="en-GB" b="0" dirty="0" smtClean="0"/>
              </a:p>
              <a:p>
                <a:pPr marL="0" indent="0">
                  <a:buNone/>
                </a:pPr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dirty="0" smtClean="0"/>
              </a:p>
              <a:p>
                <a:endParaRPr lang="en-GB" i="1" dirty="0"/>
              </a:p>
              <a:p>
                <a:endParaRPr lang="en-GB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  <a:blipFill rotWithShape="1">
                <a:blip r:embed="rId3"/>
                <a:stretch>
                  <a:fillRect l="-2161" t="-2309" b="-388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7389518" y="7845293"/>
                <a:ext cx="28231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nl-NL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nl-NL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l-NL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nl-NL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nl-NL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nl-NL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518" y="7845293"/>
                <a:ext cx="28231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hoek 5"/>
          <p:cNvSpPr/>
          <p:nvPr/>
        </p:nvSpPr>
        <p:spPr bwMode="auto">
          <a:xfrm>
            <a:off x="7558027" y="7845293"/>
            <a:ext cx="2857298" cy="5232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6718424" y="7037040"/>
            <a:ext cx="4536504" cy="6672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Afgeronde rechthoek 7"/>
          <p:cNvSpPr/>
          <p:nvPr/>
        </p:nvSpPr>
        <p:spPr bwMode="auto">
          <a:xfrm>
            <a:off x="7389518" y="6858519"/>
            <a:ext cx="4081434" cy="1691513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8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pPr marL="268288" indent="-268288"/>
            <a:r>
              <a:rPr lang="en-GB" b="1" dirty="0" smtClean="0"/>
              <a:t>Projection methods</a:t>
            </a:r>
            <a:r>
              <a:rPr lang="en-GB" sz="2800" b="1" dirty="0" smtClean="0"/>
              <a:t>			      General algorithm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038" y="2572543"/>
            <a:ext cx="10153650" cy="5015707"/>
          </a:xfrm>
        </p:spPr>
        <p:txBody>
          <a:bodyPr/>
          <a:lstStyle/>
          <a:p>
            <a:endParaRPr lang="en-GB" b="0" dirty="0" smtClean="0"/>
          </a:p>
          <a:p>
            <a:endParaRPr lang="en-GB" i="1" dirty="0"/>
          </a:p>
          <a:p>
            <a:endParaRPr lang="en-GB" i="1" dirty="0" smtClean="0"/>
          </a:p>
          <a:p>
            <a:endParaRPr lang="en-GB" i="1" dirty="0"/>
          </a:p>
          <a:p>
            <a:endParaRPr lang="en-GB" i="1" dirty="0" smtClean="0"/>
          </a:p>
          <a:p>
            <a:endParaRPr lang="en-GB" i="1" dirty="0"/>
          </a:p>
          <a:p>
            <a:endParaRPr lang="en-GB" i="1" dirty="0" smtClean="0"/>
          </a:p>
          <a:p>
            <a:endParaRPr lang="en-GB" i="1" dirty="0"/>
          </a:p>
          <a:p>
            <a:endParaRPr lang="en-GB" i="1" dirty="0" smtClean="0"/>
          </a:p>
          <a:p>
            <a:endParaRPr lang="en-GB" i="1" dirty="0"/>
          </a:p>
          <a:p>
            <a:r>
              <a:rPr lang="en-GB" dirty="0" smtClean="0"/>
              <a:t>How to choose the subspaces?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23" y="2500536"/>
            <a:ext cx="11288039" cy="386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71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pPr marL="261938" indent="-261938"/>
            <a:r>
              <a:rPr lang="en-GB" b="1" dirty="0" smtClean="0"/>
              <a:t>Krylov subspace methods</a:t>
            </a:r>
            <a:r>
              <a:rPr lang="en-GB" sz="2800" b="1" dirty="0" smtClean="0"/>
              <a:t>	</a:t>
            </a:r>
            <a:r>
              <a:rPr lang="en-GB" sz="2800" b="1" dirty="0"/>
              <a:t> </a:t>
            </a:r>
            <a:r>
              <a:rPr lang="en-GB" sz="2800" b="1" dirty="0" smtClean="0"/>
              <a:t>     </a:t>
            </a:r>
            <a:r>
              <a:rPr lang="en-GB" sz="2800" b="1" dirty="0"/>
              <a:t>G</a:t>
            </a:r>
            <a:r>
              <a:rPr lang="en-GB" sz="2800" b="1" dirty="0" smtClean="0"/>
              <a:t>eneral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</p:spPr>
            <p:txBody>
              <a:bodyPr/>
              <a:lstStyle/>
              <a:p>
                <a:r>
                  <a:rPr lang="en-GB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𝒦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𝑠𝑝𝑎𝑛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  </m:t>
                        </m:r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 </m:t>
                        </m:r>
                        <m:r>
                          <a:rPr lang="nl-NL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, </m:t>
                        </m:r>
                        <m:r>
                          <a:rPr lang="nl-NL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…</m:t>
                        </m:r>
                        <m:r>
                          <a:rPr lang="nl-NL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GB" b="0" dirty="0" smtClean="0"/>
              </a:p>
              <a:p>
                <a:endParaRPr lang="en-GB" dirty="0"/>
              </a:p>
              <a:p>
                <a:r>
                  <a:rPr lang="en-GB" dirty="0" smtClean="0"/>
                  <a:t>Different </a:t>
                </a:r>
                <a:r>
                  <a:rPr lang="en-GB" dirty="0"/>
                  <a:t>methods for different choices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GB" sz="3400" dirty="0" smtClean="0"/>
              </a:p>
              <a:p>
                <a:endParaRPr lang="en-GB" sz="3400" dirty="0"/>
              </a:p>
              <a:p>
                <a:r>
                  <a:rPr lang="en-GB" dirty="0"/>
                  <a:t>Can be used for</a:t>
                </a:r>
              </a:p>
              <a:p>
                <a:pPr lvl="1"/>
                <a:r>
                  <a:rPr lang="en-GB" sz="2800" dirty="0"/>
                  <a:t>eigenvalue problems</a:t>
                </a:r>
              </a:p>
              <a:p>
                <a:pPr lvl="1"/>
                <a:r>
                  <a:rPr lang="en-GB" sz="2800" dirty="0" smtClean="0"/>
                  <a:t>linear systems of equations</a:t>
                </a:r>
                <a:endParaRPr lang="en-GB" sz="2800" dirty="0"/>
              </a:p>
              <a:p>
                <a:pPr marL="0" indent="0">
                  <a:buNone/>
                </a:pPr>
                <a:endParaRPr lang="en-GB" sz="3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6038" y="2572543"/>
                <a:ext cx="10153650" cy="5015707"/>
              </a:xfrm>
              <a:blipFill rotWithShape="1">
                <a:blip r:embed="rId2"/>
                <a:stretch>
                  <a:fillRect l="-2161" t="-23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2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5" y="650875"/>
            <a:ext cx="10182225" cy="985565"/>
          </a:xfrm>
        </p:spPr>
        <p:txBody>
          <a:bodyPr/>
          <a:lstStyle/>
          <a:p>
            <a:pPr marL="268288" indent="-268288"/>
            <a:r>
              <a:rPr lang="en-GB" b="1" dirty="0" smtClean="0"/>
              <a:t>Krylov subspace methods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/>
              <a:t>O</a:t>
            </a:r>
            <a:r>
              <a:rPr lang="en-GB" sz="2800" b="1" dirty="0" smtClean="0"/>
              <a:t>verview                      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902766" y="6353503"/>
            <a:ext cx="1241487" cy="611529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742077" y="6364013"/>
            <a:ext cx="1241487" cy="611529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5782320" y="5155324"/>
            <a:ext cx="7128792" cy="20977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78828" y="6251490"/>
            <a:ext cx="1965896" cy="9192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2950"/>
            <a:ext cx="13003200" cy="46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2323</TotalTime>
  <Pages>0</Pages>
  <Words>616</Words>
  <Characters>0</Characters>
  <Application>Microsoft Office PowerPoint</Application>
  <PresentationFormat>Aangepast</PresentationFormat>
  <Lines>0</Lines>
  <Paragraphs>208</Paragraphs>
  <Slides>29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text</vt:lpstr>
      <vt:lpstr>IDR(s) as a projection method</vt:lpstr>
      <vt:lpstr>Overview of this presentation </vt:lpstr>
      <vt:lpstr>Iterative methods</vt:lpstr>
      <vt:lpstr>Projection methods      Subspaces</vt:lpstr>
      <vt:lpstr>Projection methods       Definition </vt:lpstr>
      <vt:lpstr>Projection methods       How to find y_m</vt:lpstr>
      <vt:lpstr>Projection methods         General algorithm</vt:lpstr>
      <vt:lpstr>Krylov subspace methods       General</vt:lpstr>
      <vt:lpstr>Krylov subspace methods Overview                      </vt:lpstr>
      <vt:lpstr>Krylov subspace methods Overview                      </vt:lpstr>
      <vt:lpstr>Krylov subspace methods    Eigenvalue problems </vt:lpstr>
      <vt:lpstr>Krylov subspace methods Overview                      </vt:lpstr>
      <vt:lpstr>Krylov subspace methods Overview                      </vt:lpstr>
      <vt:lpstr>Krylov subspace methods             Symmetric matrices</vt:lpstr>
      <vt:lpstr>Krylov subspace methods Nonsymmetric matrices</vt:lpstr>
      <vt:lpstr>Induced Dimension Reduction (s)</vt:lpstr>
      <vt:lpstr>Induced Dimension Reduction (s) IDR theorem</vt:lpstr>
      <vt:lpstr>Induced Dimension Reduction (s) Numerical experiments</vt:lpstr>
      <vt:lpstr>Induced Dimension Reduction (s) Numerical experiments</vt:lpstr>
      <vt:lpstr>Induced Dimension Reduction (s) Numerical experiments</vt:lpstr>
      <vt:lpstr>Induced Dimension Reduction (s) Numerical experiments</vt:lpstr>
      <vt:lpstr>Induced Dimension Reduction (s) Numerical experiments</vt:lpstr>
      <vt:lpstr>Induced Dimension Reduction (s) How to choose ω_j</vt:lpstr>
      <vt:lpstr>Induced Dimension Reduction (s) Ritz-IDR</vt:lpstr>
      <vt:lpstr>Research goals</vt:lpstr>
      <vt:lpstr>IDR(s) as a projection method</vt:lpstr>
      <vt:lpstr>PowerPoint-presentatie</vt:lpstr>
      <vt:lpstr>Research goals</vt:lpstr>
      <vt:lpstr>Krylov subspace methods    Eigenvalue problems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Delft -  a bird’s eye view</dc:title>
  <dc:creator>Mark Lammerts</dc:creator>
  <cp:lastModifiedBy>Marijn</cp:lastModifiedBy>
  <cp:revision>171</cp:revision>
  <cp:lastPrinted>2013-11-19T15:01:24Z</cp:lastPrinted>
  <dcterms:modified xsi:type="dcterms:W3CDTF">2014-02-26T10:06:32Z</dcterms:modified>
</cp:coreProperties>
</file>