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87"/>
  </p:notesMasterIdLst>
  <p:handoutMasterIdLst>
    <p:handoutMasterId r:id="rId88"/>
  </p:handoutMasterIdLst>
  <p:sldIdLst>
    <p:sldId id="256" r:id="rId3"/>
    <p:sldId id="270" r:id="rId4"/>
    <p:sldId id="271" r:id="rId5"/>
    <p:sldId id="272" r:id="rId6"/>
    <p:sldId id="273" r:id="rId7"/>
    <p:sldId id="265" r:id="rId8"/>
    <p:sldId id="274" r:id="rId9"/>
    <p:sldId id="275" r:id="rId10"/>
    <p:sldId id="276" r:id="rId11"/>
    <p:sldId id="299" r:id="rId12"/>
    <p:sldId id="300" r:id="rId13"/>
    <p:sldId id="301" r:id="rId14"/>
    <p:sldId id="302" r:id="rId15"/>
    <p:sldId id="304" r:id="rId16"/>
    <p:sldId id="303" r:id="rId17"/>
    <p:sldId id="306" r:id="rId18"/>
    <p:sldId id="305" r:id="rId19"/>
    <p:sldId id="307" r:id="rId20"/>
    <p:sldId id="309" r:id="rId21"/>
    <p:sldId id="308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59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43" r:id="rId57"/>
    <p:sldId id="297" r:id="rId58"/>
    <p:sldId id="344" r:id="rId59"/>
    <p:sldId id="346" r:id="rId60"/>
    <p:sldId id="345" r:id="rId61"/>
    <p:sldId id="347" r:id="rId62"/>
    <p:sldId id="348" r:id="rId63"/>
    <p:sldId id="350" r:id="rId64"/>
    <p:sldId id="351" r:id="rId65"/>
    <p:sldId id="352" r:id="rId66"/>
    <p:sldId id="353" r:id="rId67"/>
    <p:sldId id="354" r:id="rId68"/>
    <p:sldId id="355" r:id="rId69"/>
    <p:sldId id="356" r:id="rId70"/>
    <p:sldId id="357" r:id="rId71"/>
    <p:sldId id="277" r:id="rId72"/>
    <p:sldId id="279" r:id="rId73"/>
    <p:sldId id="358" r:id="rId74"/>
    <p:sldId id="280" r:id="rId75"/>
    <p:sldId id="281" r:id="rId76"/>
    <p:sldId id="282" r:id="rId77"/>
    <p:sldId id="283" r:id="rId78"/>
    <p:sldId id="284" r:id="rId79"/>
    <p:sldId id="285" r:id="rId80"/>
    <p:sldId id="286" r:id="rId81"/>
    <p:sldId id="287" r:id="rId82"/>
    <p:sldId id="288" r:id="rId83"/>
    <p:sldId id="289" r:id="rId84"/>
    <p:sldId id="290" r:id="rId85"/>
    <p:sldId id="268" r:id="rId8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6682" autoAdjust="0"/>
  </p:normalViewPr>
  <p:slideViewPr>
    <p:cSldViewPr snapToGrid="0" snapToObjects="1">
      <p:cViewPr varScale="1">
        <p:scale>
          <a:sx n="88" d="100"/>
          <a:sy n="88" d="100"/>
        </p:scale>
        <p:origin x="568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7/1/2021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638FB-8BC5-4C77-99A1-E6211CEDC219}" type="datetimeFigureOut">
              <a:rPr lang="es-ES" smtClean="0"/>
              <a:t>01/07/2021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541B3-3F26-48A6-BE39-0BEC101E571D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0616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192" y="617247"/>
            <a:ext cx="7265534" cy="2229538"/>
          </a:xfrm>
        </p:spPr>
        <p:txBody>
          <a:bodyPr>
            <a:noAutofit/>
          </a:bodyPr>
          <a:lstStyle>
            <a:lvl1pPr algn="l">
              <a:defRPr sz="72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2192" y="3203297"/>
            <a:ext cx="7067378" cy="10258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83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433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4663753"/>
            <a:ext cx="1104294" cy="323006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200150"/>
            <a:ext cx="7106464" cy="3486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581184"/>
            <a:ext cx="1368883" cy="632424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8"/>
          <p:cNvSpPr>
            <a:spLocks noChangeArrowheads="1"/>
          </p:cNvSpPr>
          <p:nvPr userDrawn="1"/>
        </p:nvSpPr>
        <p:spPr bwMode="auto">
          <a:xfrm>
            <a:off x="0" y="0"/>
            <a:ext cx="1576384" cy="514900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11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2404" y="205979"/>
            <a:ext cx="709051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404" y="1200150"/>
            <a:ext cx="7090513" cy="3615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8" descr="TUDelft_LogoZWAR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515071"/>
            <a:ext cx="1104294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image" Target="../media/image411.png"/><Relationship Id="rId3" Type="http://schemas.openxmlformats.org/officeDocument/2006/relationships/image" Target="../media/image310.png"/><Relationship Id="rId7" Type="http://schemas.openxmlformats.org/officeDocument/2006/relationships/image" Target="../media/image350.png"/><Relationship Id="rId12" Type="http://schemas.openxmlformats.org/officeDocument/2006/relationships/image" Target="../media/image400.png"/><Relationship Id="rId2" Type="http://schemas.openxmlformats.org/officeDocument/2006/relationships/image" Target="../media/image10.png"/><Relationship Id="rId16" Type="http://schemas.openxmlformats.org/officeDocument/2006/relationships/image" Target="../media/image4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11" Type="http://schemas.openxmlformats.org/officeDocument/2006/relationships/image" Target="../media/image391.png"/><Relationship Id="rId5" Type="http://schemas.openxmlformats.org/officeDocument/2006/relationships/image" Target="../media/image330.png"/><Relationship Id="rId15" Type="http://schemas.openxmlformats.org/officeDocument/2006/relationships/image" Target="../media/image431.png"/><Relationship Id="rId10" Type="http://schemas.openxmlformats.org/officeDocument/2006/relationships/image" Target="../media/image380.png"/><Relationship Id="rId4" Type="http://schemas.openxmlformats.org/officeDocument/2006/relationships/image" Target="../media/image320.png"/><Relationship Id="rId9" Type="http://schemas.openxmlformats.org/officeDocument/2006/relationships/image" Target="../media/image370.png"/><Relationship Id="rId14" Type="http://schemas.openxmlformats.org/officeDocument/2006/relationships/image" Target="../media/image4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3" Type="http://schemas.openxmlformats.org/officeDocument/2006/relationships/image" Target="../media/image520.png"/><Relationship Id="rId7" Type="http://schemas.openxmlformats.org/officeDocument/2006/relationships/image" Target="../media/image56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10" Type="http://schemas.openxmlformats.org/officeDocument/2006/relationships/image" Target="../media/image590.png"/><Relationship Id="rId4" Type="http://schemas.openxmlformats.org/officeDocument/2006/relationships/image" Target="../media/image530.png"/><Relationship Id="rId9" Type="http://schemas.openxmlformats.org/officeDocument/2006/relationships/image" Target="../media/image5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5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f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0240" y="158174"/>
            <a:ext cx="6577959" cy="1723346"/>
          </a:xfrm>
        </p:spPr>
        <p:txBody>
          <a:bodyPr>
            <a:noAutofit/>
          </a:bodyPr>
          <a:lstStyle/>
          <a:p>
            <a:pPr algn="l"/>
            <a:r>
              <a:rPr lang="de-DE" altLang="en-US" sz="4000"/>
              <a:t>Physics-Informed Neural Networks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0240" y="1914525"/>
            <a:ext cx="5892160" cy="1314450"/>
          </a:xfrm>
        </p:spPr>
        <p:txBody>
          <a:bodyPr>
            <a:normAutofit/>
          </a:bodyPr>
          <a:lstStyle/>
          <a:p>
            <a:pPr algn="l"/>
            <a:r>
              <a:rPr lang="en-US" altLang="en-US" noProof="1">
                <a:solidFill>
                  <a:schemeClr val="tx2"/>
                </a:solidFill>
              </a:rPr>
              <a:t>A new approach to the solution of Partial Differential Equations.</a:t>
            </a:r>
            <a:endParaRPr lang="en-US" noProof="1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792F61C-48A5-43DC-9806-AC9521F34289}"/>
              </a:ext>
            </a:extLst>
          </p:cNvPr>
          <p:cNvSpPr txBox="1"/>
          <p:nvPr/>
        </p:nvSpPr>
        <p:spPr>
          <a:xfrm>
            <a:off x="1880240" y="3363654"/>
            <a:ext cx="3771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i="1">
                <a:solidFill>
                  <a:schemeClr val="tx2"/>
                </a:solidFill>
              </a:rPr>
              <a:t>Fernando </a:t>
            </a:r>
            <a:r>
              <a:rPr lang="es-ES" sz="1600" i="1" err="1">
                <a:solidFill>
                  <a:schemeClr val="tx2"/>
                </a:solidFill>
              </a:rPr>
              <a:t>Wangüemert</a:t>
            </a:r>
            <a:r>
              <a:rPr lang="es-ES" sz="1600" i="1">
                <a:solidFill>
                  <a:schemeClr val="tx2"/>
                </a:solidFill>
              </a:rPr>
              <a:t> Guerra </a:t>
            </a:r>
          </a:p>
          <a:p>
            <a:r>
              <a:rPr lang="es-ES" sz="1600" i="1" err="1">
                <a:solidFill>
                  <a:schemeClr val="tx2"/>
                </a:solidFill>
              </a:rPr>
              <a:t>MSc</a:t>
            </a:r>
            <a:r>
              <a:rPr lang="es-ES" sz="1600" i="1">
                <a:solidFill>
                  <a:schemeClr val="tx2"/>
                </a:solidFill>
              </a:rPr>
              <a:t>. </a:t>
            </a:r>
            <a:r>
              <a:rPr lang="es-ES" sz="1600" i="1" err="1">
                <a:solidFill>
                  <a:schemeClr val="tx2"/>
                </a:solidFill>
              </a:rPr>
              <a:t>Applied</a:t>
            </a:r>
            <a:r>
              <a:rPr lang="es-ES" sz="1600" i="1">
                <a:solidFill>
                  <a:schemeClr val="tx2"/>
                </a:solidFill>
              </a:rPr>
              <a:t> </a:t>
            </a:r>
            <a:r>
              <a:rPr lang="es-ES" sz="1600" i="1" err="1">
                <a:solidFill>
                  <a:schemeClr val="tx2"/>
                </a:solidFill>
              </a:rPr>
              <a:t>Mathematics</a:t>
            </a:r>
            <a:r>
              <a:rPr lang="es-ES" sz="1600" i="1">
                <a:solidFill>
                  <a:schemeClr val="tx2"/>
                </a:solidFill>
              </a:rPr>
              <a:t> (COSSE)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E76E535-5FE0-4764-A5C8-745886E332EC}"/>
              </a:ext>
            </a:extLst>
          </p:cNvPr>
          <p:cNvCxnSpPr>
            <a:cxnSpLocks/>
          </p:cNvCxnSpPr>
          <p:nvPr/>
        </p:nvCxnSpPr>
        <p:spPr>
          <a:xfrm>
            <a:off x="1956391" y="1694121"/>
            <a:ext cx="5961321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91B4372-9784-46CB-A5AF-17DB864058C9}"/>
              </a:ext>
            </a:extLst>
          </p:cNvPr>
          <p:cNvCxnSpPr>
            <a:cxnSpLocks/>
          </p:cNvCxnSpPr>
          <p:nvPr/>
        </p:nvCxnSpPr>
        <p:spPr>
          <a:xfrm>
            <a:off x="1956372" y="379228"/>
            <a:ext cx="5961321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952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B5D24-0BCB-4EE3-B721-D7C0417F0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Parameter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54027-38F4-4B62-8E04-A14D38C7D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2064597"/>
          </a:xfrm>
        </p:spPr>
        <p:txBody>
          <a:bodyPr>
            <a:normAutofit/>
          </a:bodyPr>
          <a:lstStyle/>
          <a:p>
            <a:r>
              <a:rPr lang="en-GB" sz="1800" dirty="0"/>
              <a:t>Thorough analysis on the PINNs characteristics with respect to the different parameters:</a:t>
            </a:r>
          </a:p>
          <a:p>
            <a:pPr lvl="1"/>
            <a:r>
              <a:rPr lang="en-GB" sz="1400" dirty="0"/>
              <a:t>Number of collocation points </a:t>
            </a:r>
          </a:p>
          <a:p>
            <a:pPr lvl="1"/>
            <a:r>
              <a:rPr lang="en-GB" sz="1400" dirty="0"/>
              <a:t>Distribution of the collocation points </a:t>
            </a:r>
          </a:p>
          <a:p>
            <a:pPr lvl="1"/>
            <a:r>
              <a:rPr lang="en-GB" sz="1400" dirty="0"/>
              <a:t>Number of layers of the network</a:t>
            </a:r>
          </a:p>
          <a:p>
            <a:pPr lvl="1"/>
            <a:r>
              <a:rPr lang="en-GB" sz="1400" dirty="0"/>
              <a:t>NPL of the network</a:t>
            </a:r>
          </a:p>
          <a:p>
            <a:pPr marL="457200" lvl="1" indent="0">
              <a:buNone/>
            </a:pPr>
            <a:endParaRPr lang="en-GB" sz="1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8CBF8B-D1FC-44DD-863E-028EAEA37825}"/>
              </a:ext>
            </a:extLst>
          </p:cNvPr>
          <p:cNvSpPr txBox="1">
            <a:spLocks/>
          </p:cNvSpPr>
          <p:nvPr/>
        </p:nvSpPr>
        <p:spPr>
          <a:xfrm>
            <a:off x="1763106" y="3317451"/>
            <a:ext cx="7106464" cy="125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The number of boundary points considered in the PINN (training points) has not been considered in this parameter study</a:t>
            </a:r>
          </a:p>
        </p:txBody>
      </p:sp>
    </p:spTree>
    <p:extLst>
      <p:ext uri="{BB962C8B-B14F-4D97-AF65-F5344CB8AC3E}">
        <p14:creationId xmlns:p14="http://schemas.microsoft.com/office/powerpoint/2010/main" val="3025663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46021-52DC-42FD-AE03-2899ECFA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Parameter study / Previous considerations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D2CE6A-E640-4451-9B9A-81F5CD4220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sz="1800" dirty="0"/>
                  <a:t>Curse of dimensionality:</a:t>
                </a:r>
              </a:p>
              <a:p>
                <a:pPr lvl="1"/>
                <a:r>
                  <a:rPr lang="en-GB" sz="1400" dirty="0"/>
                  <a:t>There is an exponential increase in volume associated with adding extra dimensions to a mathematical space. </a:t>
                </a:r>
              </a:p>
              <a:p>
                <a:pPr lvl="1"/>
                <a:r>
                  <a:rPr lang="en-GB" sz="1400" dirty="0"/>
                  <a:t>For example, 100 evenly spaced sample points suffice to sample a unit interval (a "1-dimensional cube") with no more than  0,01 distance between points</a:t>
                </a:r>
              </a:p>
              <a:p>
                <a:pPr lvl="1"/>
                <a:r>
                  <a:rPr lang="en-GB" sz="1400" dirty="0"/>
                  <a:t>An equivalent sampling of a 2-dimensional unit cube with a lattice that has a spacing of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s-ES" sz="1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sz="1400" b="0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= 0,01 </m:t>
                    </m:r>
                  </m:oMath>
                </a14:m>
                <a:r>
                  <a:rPr lang="en-GB" sz="1400" dirty="0"/>
                  <a:t>between adjacent points would require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400" dirty="0"/>
                  <a:t>sample points.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D2CE6A-E640-4451-9B9A-81F5CD4220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15" t="-10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3133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928F8-BCB9-4988-89C3-D262DBCBC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Parameter study / Previous Considerations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C3ACF1-6B60-4E59-832A-527EB973A6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54733" y="1208193"/>
                <a:ext cx="4150014" cy="3486122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GB" sz="1200" dirty="0"/>
                  <a:t>Applying this criteria, if we have a certain number N of collocation points distributed over a 2D square domain of side length L, one can state that, in order to have a dimensionally congruent number of training points located in the boundary, the number of these boundary points must be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12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ES" sz="12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r>
                  <a:rPr lang="en-GB" sz="1200" dirty="0"/>
                  <a:t>. </a:t>
                </a:r>
              </a:p>
              <a:p>
                <a:pPr algn="just"/>
                <a:endParaRPr lang="en-GB" sz="1200" dirty="0"/>
              </a:p>
              <a:p>
                <a:pPr algn="just"/>
                <a:r>
                  <a:rPr lang="en-GB" sz="1200" dirty="0"/>
                  <a:t>In any case, the effect that these extra points have in the optimization time is considered to be negligible. </a:t>
                </a:r>
              </a:p>
              <a:p>
                <a:pPr algn="just"/>
                <a:r>
                  <a:rPr lang="en-GB" sz="1200" dirty="0"/>
                  <a:t>This dimensionality evolution deeply affects the size of the domain for multi dimensional input problems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C3ACF1-6B60-4E59-832A-527EB973A6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54733" y="1208193"/>
                <a:ext cx="4150014" cy="3486122"/>
              </a:xfrm>
              <a:blipFill>
                <a:blip r:embed="rId2"/>
                <a:stretch>
                  <a:fillRect t="-175" r="-1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CCD4397-279A-41CD-B301-684764C73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675" y="1653003"/>
            <a:ext cx="2842895" cy="245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11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90A34-364B-47A7-8F84-B20CF3369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Error characterization on PINNs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5E7DE5-0537-46F6-9E90-987E763F1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400" y="896192"/>
            <a:ext cx="3876463" cy="7617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A11CF02-9736-4D0D-B3BF-05FB51281B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59906" y="1762337"/>
                <a:ext cx="7106464" cy="3486122"/>
              </a:xfrm>
            </p:spPr>
            <p:txBody>
              <a:bodyPr>
                <a:normAutofit/>
              </a:bodyPr>
              <a:lstStyle/>
              <a:p>
                <a:r>
                  <a:rPr lang="en-GB" sz="1800" dirty="0"/>
                  <a:t>The approximation error, measures how closely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800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s-ES" sz="1800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GB" sz="1800" dirty="0"/>
                  <a:t> can approximate u. </a:t>
                </a:r>
              </a:p>
              <a:p>
                <a:r>
                  <a:rPr lang="en-GB" sz="1800" dirty="0"/>
                  <a:t>The </a:t>
                </a:r>
                <a:r>
                  <a:rPr lang="en-GB" sz="1800" b="1" dirty="0">
                    <a:solidFill>
                      <a:schemeClr val="accent4"/>
                    </a:solidFill>
                  </a:rPr>
                  <a:t>generalization error</a:t>
                </a:r>
                <a:r>
                  <a:rPr lang="en-GB" sz="1800" dirty="0">
                    <a:solidFill>
                      <a:schemeClr val="accent4"/>
                    </a:solidFill>
                  </a:rPr>
                  <a:t> </a:t>
                </a:r>
                <a:r>
                  <a:rPr lang="en-GB" sz="1800" dirty="0"/>
                  <a:t>is determined by the number and location of collocation points in the domain.</a:t>
                </a:r>
              </a:p>
              <a:p>
                <a:r>
                  <a:rPr lang="en-GB" sz="1800" dirty="0"/>
                  <a:t> Neural networks of larger size may have smaller approximation error but could lead to higher generalization errors, that could leads to difficulties in convergence. </a:t>
                </a:r>
              </a:p>
              <a:p>
                <a:r>
                  <a:rPr lang="en-GB" sz="1800" dirty="0"/>
                  <a:t>Finally, the optimization error stems from the loss function complexity and the optimization setup, such as learning rate and number of iterations (Final Loss value is not zero).</a:t>
                </a:r>
                <a:endParaRPr lang="en-GB" sz="14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A11CF02-9736-4D0D-B3BF-05FB51281B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9906" y="1762337"/>
                <a:ext cx="7106464" cy="3486122"/>
              </a:xfrm>
              <a:blipFill>
                <a:blip r:embed="rId3"/>
                <a:stretch>
                  <a:fillRect l="-600" t="-874" r="-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6240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B5D24-0BCB-4EE3-B721-D7C0417F0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Parameter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54027-38F4-4B62-8E04-A14D38C7D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5" y="1200150"/>
            <a:ext cx="7265747" cy="3087370"/>
          </a:xfrm>
        </p:spPr>
        <p:txBody>
          <a:bodyPr>
            <a:normAutofit/>
          </a:bodyPr>
          <a:lstStyle/>
          <a:p>
            <a:r>
              <a:rPr lang="en-GB" sz="2000" dirty="0"/>
              <a:t>Thorough analysis on the PINNs characteristics; the evaluation (output) values obtained are:</a:t>
            </a:r>
          </a:p>
          <a:p>
            <a:pPr lvl="1"/>
            <a:r>
              <a:rPr lang="en-GB" sz="1600" dirty="0"/>
              <a:t>Evolution of the loss value </a:t>
            </a:r>
          </a:p>
          <a:p>
            <a:pPr lvl="1"/>
            <a:r>
              <a:rPr lang="en-GB" sz="1600" dirty="0"/>
              <a:t>Final Loss Value (stagnation)</a:t>
            </a:r>
          </a:p>
          <a:p>
            <a:pPr lvl="1"/>
            <a:r>
              <a:rPr lang="en-GB" sz="1600" dirty="0"/>
              <a:t>Final L_2 error Value</a:t>
            </a:r>
          </a:p>
          <a:p>
            <a:pPr lvl="1"/>
            <a:r>
              <a:rPr lang="en-GB" sz="1600" dirty="0"/>
              <a:t>Error evolution (stagnation)</a:t>
            </a:r>
          </a:p>
          <a:p>
            <a:pPr lvl="1"/>
            <a:r>
              <a:rPr lang="en-GB" sz="1600" dirty="0"/>
              <a:t>Error distribution</a:t>
            </a:r>
          </a:p>
          <a:p>
            <a:pPr lvl="1"/>
            <a:r>
              <a:rPr lang="en-GB" sz="1600" dirty="0"/>
              <a:t>Optimization time</a:t>
            </a:r>
          </a:p>
          <a:p>
            <a:pPr lvl="1"/>
            <a:r>
              <a:rPr lang="en-GB" sz="1600" dirty="0"/>
              <a:t>Loss distribution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19E0B6-8725-4690-8B8A-A1036CCA2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59" y="4050425"/>
            <a:ext cx="2181271" cy="4741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0790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0115A-32D8-42CC-9F77-2DD26C2A1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Parameter Study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0A9EE-D43D-4C85-809F-2B0A11617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5719" y="1128514"/>
            <a:ext cx="7106464" cy="1421130"/>
          </a:xfrm>
        </p:spPr>
        <p:txBody>
          <a:bodyPr>
            <a:normAutofit/>
          </a:bodyPr>
          <a:lstStyle/>
          <a:p>
            <a:r>
              <a:rPr lang="en-GB" sz="1600" dirty="0"/>
              <a:t>First step ; Lower bound on the error</a:t>
            </a:r>
          </a:p>
          <a:p>
            <a:r>
              <a:rPr lang="en-GB" sz="1600" dirty="0"/>
              <a:t>Knowledge on the prior information</a:t>
            </a:r>
          </a:p>
          <a:p>
            <a:r>
              <a:rPr lang="en-GB" sz="1600" dirty="0"/>
              <a:t>Testing the network capabilities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44E58-32AF-48D2-9462-B042A218F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338" y="1128514"/>
            <a:ext cx="3876463" cy="761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DF78B4-61E1-457A-95EC-EC92ADB1C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191" y="2799711"/>
            <a:ext cx="6326293" cy="1023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11F7DA-D434-4A7B-9E92-5BFC9A424423}"/>
              </a:ext>
            </a:extLst>
          </p:cNvPr>
          <p:cNvSpPr txBox="1"/>
          <p:nvPr/>
        </p:nvSpPr>
        <p:spPr>
          <a:xfrm>
            <a:off x="4043680" y="2509981"/>
            <a:ext cx="22893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Network Inputs</a:t>
            </a:r>
          </a:p>
        </p:txBody>
      </p:sp>
    </p:spTree>
    <p:extLst>
      <p:ext uri="{BB962C8B-B14F-4D97-AF65-F5344CB8AC3E}">
        <p14:creationId xmlns:p14="http://schemas.microsoft.com/office/powerpoint/2010/main" val="2354884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A896-8840-4C3C-A949-0626C5549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Parameter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D53B8-9CC9-40ED-8D27-613C29CBD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077410"/>
            <a:ext cx="7106464" cy="499957"/>
          </a:xfrm>
        </p:spPr>
        <p:txBody>
          <a:bodyPr>
            <a:normAutofit fontScale="77500" lnSpcReduction="20000"/>
          </a:bodyPr>
          <a:lstStyle/>
          <a:p>
            <a:r>
              <a:rPr lang="en-GB" sz="1800" dirty="0"/>
              <a:t>Loss and error evolution with respect to the number of iterations.</a:t>
            </a:r>
          </a:p>
          <a:p>
            <a:r>
              <a:rPr lang="en-GB" sz="1800" dirty="0"/>
              <a:t>Every 400 iterations both the loss function and the error are evaluated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2E42C-A0C7-4994-9066-81F869182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822373"/>
            <a:ext cx="5648959" cy="297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04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56547-EBFC-4642-9C87-07845F976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Parameter study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EFE1A-4A5D-4961-A5DC-C8F844160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2808894" cy="552533"/>
          </a:xfrm>
        </p:spPr>
        <p:txBody>
          <a:bodyPr>
            <a:normAutofit/>
          </a:bodyPr>
          <a:lstStyle/>
          <a:p>
            <a:r>
              <a:rPr lang="en-GB" sz="2000" dirty="0"/>
              <a:t>Final prediction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801C0-3026-4B0F-B8EE-6DCE58ED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466" y="1752683"/>
            <a:ext cx="6964308" cy="2866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9A4639-0C48-454C-B417-687C943EB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57426"/>
            <a:ext cx="3960389" cy="6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43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D4B88-9E58-43F8-A988-30AB0B35D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0C75E-9301-4E44-85E8-BB51DF156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The first case study is carried out with the following input parameters.</a:t>
            </a:r>
          </a:p>
          <a:p>
            <a:r>
              <a:rPr lang="en-GB" sz="2000" dirty="0"/>
              <a:t>Why this first set up?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D6CB6-40C9-4A61-B3BD-78FDE3DF2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79" y="2571750"/>
            <a:ext cx="5825067" cy="78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02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A45AA-FCC9-4DC1-A03B-8320CD2B1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BC8D21-9D87-4221-AB86-C49EB68E6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106" y="1235582"/>
            <a:ext cx="6617547" cy="355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98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640A4B-FED7-4CA8-8EEB-017A96D1C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Introduction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D4F5F-F556-4205-9C59-B4200FB7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7536" y="1200150"/>
            <a:ext cx="7106464" cy="486883"/>
          </a:xfrm>
        </p:spPr>
        <p:txBody>
          <a:bodyPr>
            <a:normAutofit/>
          </a:bodyPr>
          <a:lstStyle/>
          <a:p>
            <a:r>
              <a:rPr lang="en-US" sz="2000"/>
              <a:t>Advances in machine learning and data analytics</a:t>
            </a:r>
          </a:p>
          <a:p>
            <a:endParaRPr lang="es-ES" sz="2000"/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21C5DA0D-4B09-41D4-B373-1A3FF54F5B71}"/>
              </a:ext>
            </a:extLst>
          </p:cNvPr>
          <p:cNvSpPr/>
          <p:nvPr/>
        </p:nvSpPr>
        <p:spPr>
          <a:xfrm>
            <a:off x="4572000" y="1687033"/>
            <a:ext cx="1254642" cy="828010"/>
          </a:xfrm>
          <a:prstGeom prst="downArrow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E6630B1-E46F-4DEF-96FB-709B6550816D}"/>
              </a:ext>
            </a:extLst>
          </p:cNvPr>
          <p:cNvSpPr txBox="1"/>
          <p:nvPr/>
        </p:nvSpPr>
        <p:spPr>
          <a:xfrm>
            <a:off x="2069575" y="2634217"/>
            <a:ext cx="1692221" cy="307777"/>
          </a:xfrm>
          <a:prstGeom prst="rect">
            <a:avLst/>
          </a:prstGeom>
          <a:noFill/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err="1"/>
              <a:t>Image</a:t>
            </a:r>
            <a:r>
              <a:rPr lang="es-ES" sz="1400"/>
              <a:t> </a:t>
            </a:r>
            <a:r>
              <a:rPr lang="es-ES" sz="1400" err="1"/>
              <a:t>Recognition</a:t>
            </a:r>
            <a:endParaRPr lang="es-ES" sz="14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211CF4-4073-4BA9-954D-42E0CB5674A0}"/>
              </a:ext>
            </a:extLst>
          </p:cNvPr>
          <p:cNvSpPr txBox="1"/>
          <p:nvPr/>
        </p:nvSpPr>
        <p:spPr>
          <a:xfrm>
            <a:off x="4277832" y="2634216"/>
            <a:ext cx="1662223" cy="307777"/>
          </a:xfrm>
          <a:prstGeom prst="rect">
            <a:avLst/>
          </a:prstGeom>
          <a:noFill/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err="1"/>
              <a:t>Cognitive</a:t>
            </a:r>
            <a:r>
              <a:rPr lang="es-ES" sz="1400"/>
              <a:t> </a:t>
            </a:r>
            <a:r>
              <a:rPr lang="es-ES" sz="1400" err="1"/>
              <a:t>Science</a:t>
            </a:r>
            <a:endParaRPr lang="es-ES" sz="140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6FBC9D4-3D46-4D8E-B793-45C4ED778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25" y="2997790"/>
            <a:ext cx="2032922" cy="167098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5BDEE67-D56A-4A32-A511-093125B76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103" y="2997790"/>
            <a:ext cx="1833679" cy="171597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BC1386A-853F-4510-9A5C-92890B14D85C}"/>
              </a:ext>
            </a:extLst>
          </p:cNvPr>
          <p:cNvSpPr txBox="1"/>
          <p:nvPr/>
        </p:nvSpPr>
        <p:spPr>
          <a:xfrm>
            <a:off x="6456091" y="2634217"/>
            <a:ext cx="1662223" cy="307777"/>
          </a:xfrm>
          <a:prstGeom prst="rect">
            <a:avLst/>
          </a:prstGeom>
          <a:noFill/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err="1"/>
              <a:t>Genomics</a:t>
            </a:r>
            <a:endParaRPr lang="es-ES" sz="140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D5368F6-B321-4AF6-BA10-02524E351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770" y="2997790"/>
            <a:ext cx="2266863" cy="1595437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1F68A8DF-68B9-4A28-B9D6-B173F1697D33}"/>
              </a:ext>
            </a:extLst>
          </p:cNvPr>
          <p:cNvCxnSpPr>
            <a:cxnSpLocks/>
          </p:cNvCxnSpPr>
          <p:nvPr/>
        </p:nvCxnSpPr>
        <p:spPr>
          <a:xfrm>
            <a:off x="2517204" y="379228"/>
            <a:ext cx="5712396" cy="396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8B590CA-9588-4432-9346-E53955EF7784}"/>
              </a:ext>
            </a:extLst>
          </p:cNvPr>
          <p:cNvCxnSpPr>
            <a:cxnSpLocks/>
          </p:cNvCxnSpPr>
          <p:nvPr/>
        </p:nvCxnSpPr>
        <p:spPr>
          <a:xfrm>
            <a:off x="2517204" y="909580"/>
            <a:ext cx="5712396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705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00F4-A941-4EC3-B62E-BC7BDF3D0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667C4-6453-4A04-91E5-F5FED9155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777663"/>
          </a:xfrm>
        </p:spPr>
        <p:txBody>
          <a:bodyPr>
            <a:normAutofit/>
          </a:bodyPr>
          <a:lstStyle/>
          <a:p>
            <a:r>
              <a:rPr lang="en-GB" sz="2000" dirty="0"/>
              <a:t>The solution obtained after the optimization process is: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E9BCB-4820-4AC7-B331-3708995F4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891" y="1584674"/>
            <a:ext cx="7380894" cy="351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34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A4783-D9DF-47C4-963B-39BE1A35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03F3A-6128-4C8B-94EC-85A91BD35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3619729" cy="466090"/>
          </a:xfrm>
        </p:spPr>
        <p:txBody>
          <a:bodyPr>
            <a:normAutofit/>
          </a:bodyPr>
          <a:lstStyle/>
          <a:p>
            <a:r>
              <a:rPr lang="en-GB" sz="2000" dirty="0"/>
              <a:t>Physics enforcement error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BDC3E-8728-4A90-9D5A-81B9863A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527" y="1138894"/>
            <a:ext cx="3231754" cy="588602"/>
          </a:xfrm>
          <a:prstGeom prst="rect">
            <a:avLst/>
          </a:prstGeom>
          <a:ln w="12700">
            <a:solidFill>
              <a:srgbClr val="00A6D6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7AE41-4910-4F0F-A854-59DAFE434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112" y="1610301"/>
            <a:ext cx="3400723" cy="332722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1C7FF4-917F-4C25-BC0B-0685F696631C}"/>
              </a:ext>
            </a:extLst>
          </p:cNvPr>
          <p:cNvSpPr txBox="1">
            <a:spLocks/>
          </p:cNvSpPr>
          <p:nvPr/>
        </p:nvSpPr>
        <p:spPr>
          <a:xfrm>
            <a:off x="5146386" y="1999734"/>
            <a:ext cx="3619729" cy="4660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Output parameters of this study case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A4F2B0-60E5-4897-A13C-6A7D416EE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033" y="2379123"/>
            <a:ext cx="3267710" cy="5697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B889A6-2901-466F-A721-28AAA958E385}"/>
              </a:ext>
            </a:extLst>
          </p:cNvPr>
          <p:cNvSpPr/>
          <p:nvPr/>
        </p:nvSpPr>
        <p:spPr>
          <a:xfrm>
            <a:off x="7477760" y="2296160"/>
            <a:ext cx="1288355" cy="6527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1348A4-EF23-4C32-8826-DE564D5E81BC}"/>
              </a:ext>
            </a:extLst>
          </p:cNvPr>
          <p:cNvSpPr txBox="1"/>
          <p:nvPr/>
        </p:nvSpPr>
        <p:spPr>
          <a:xfrm>
            <a:off x="5598139" y="3456960"/>
            <a:ext cx="30951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A very simple network and a small number of collocation points, the NN captures the main aspects of the solution</a:t>
            </a:r>
          </a:p>
        </p:txBody>
      </p:sp>
    </p:spTree>
    <p:extLst>
      <p:ext uri="{BB962C8B-B14F-4D97-AF65-F5344CB8AC3E}">
        <p14:creationId xmlns:p14="http://schemas.microsoft.com/office/powerpoint/2010/main" val="1407044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BA79-0A56-4D69-BE24-4F31DE959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53D2E-CF2C-4710-8741-7081A6F28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35" y="1709730"/>
            <a:ext cx="6732983" cy="8572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B564DA-A579-4098-A725-A4E3E2645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5719" y="1128514"/>
            <a:ext cx="5579188" cy="740926"/>
          </a:xfrm>
        </p:spPr>
        <p:txBody>
          <a:bodyPr>
            <a:normAutofit/>
          </a:bodyPr>
          <a:lstStyle/>
          <a:p>
            <a:r>
              <a:rPr lang="en-GB" sz="1600" dirty="0"/>
              <a:t>Study with different sizes of the collocation point set</a:t>
            </a:r>
          </a:p>
          <a:p>
            <a:r>
              <a:rPr lang="en-GB" sz="1600" dirty="0"/>
              <a:t>Analogous results in all theses cases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8444C7-6C51-47CB-A1DB-2FC4DBC11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515941"/>
            <a:ext cx="4734560" cy="25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14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9AFA2E-E8AE-4473-A3A0-B5718606D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812" y="689496"/>
            <a:ext cx="4138507" cy="20447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DD393A-C0E5-4B37-AE3F-8F8C1AACF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479BB-B358-41D9-8E4A-B64B537DA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0226" y="1800013"/>
            <a:ext cx="2456680" cy="2390677"/>
          </a:xfrm>
        </p:spPr>
        <p:txBody>
          <a:bodyPr>
            <a:normAutofit lnSpcReduction="10000"/>
          </a:bodyPr>
          <a:lstStyle/>
          <a:p>
            <a:r>
              <a:rPr lang="en-GB" sz="1800" dirty="0"/>
              <a:t>Random Component in the final results</a:t>
            </a:r>
          </a:p>
          <a:p>
            <a:r>
              <a:rPr lang="en-GB" sz="1800" dirty="0"/>
              <a:t>Not a significant evolution with the collocation points</a:t>
            </a:r>
          </a:p>
          <a:p>
            <a:r>
              <a:rPr lang="en-GB" sz="1800" dirty="0"/>
              <a:t>This is what we anted!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63DECB-B89C-413C-A924-1704C10DD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278" y="2749417"/>
            <a:ext cx="4883573" cy="190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8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3269B-4DD0-4C75-A257-DAB2EE244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286DC-BDA7-491A-9D19-BF7622FE2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452543"/>
          </a:xfrm>
        </p:spPr>
        <p:txBody>
          <a:bodyPr>
            <a:normAutofit/>
          </a:bodyPr>
          <a:lstStyle/>
          <a:p>
            <a:r>
              <a:rPr lang="en-GB" sz="1800" dirty="0"/>
              <a:t>But first, we need to check a hypothesis: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CB74C9-A2ED-4B6B-BD3E-8646DD5BB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771314"/>
            <a:ext cx="5279246" cy="30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47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8B719-0B06-48E0-95A1-721E879C1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B1E4C0-CD94-48DE-84D7-C85EF090A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138" y="1111363"/>
            <a:ext cx="6502400" cy="88086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3D35DC-FDD8-4BAB-A55A-98F155190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1666" y="2052217"/>
            <a:ext cx="7289344" cy="2390677"/>
          </a:xfrm>
        </p:spPr>
        <p:txBody>
          <a:bodyPr>
            <a:normAutofit/>
          </a:bodyPr>
          <a:lstStyle/>
          <a:p>
            <a:r>
              <a:rPr lang="en-GB" sz="1800" dirty="0"/>
              <a:t>Increased network complexity</a:t>
            </a:r>
          </a:p>
          <a:p>
            <a:r>
              <a:rPr lang="en-GB" sz="1800" dirty="0"/>
              <a:t>We will compare the behaviour of this network with respect to case study 1</a:t>
            </a:r>
          </a:p>
          <a:p>
            <a:r>
              <a:rPr lang="en-GB" sz="1800" dirty="0"/>
              <a:t>Same Number of collocation points</a:t>
            </a:r>
          </a:p>
        </p:txBody>
      </p:sp>
    </p:spTree>
    <p:extLst>
      <p:ext uri="{BB962C8B-B14F-4D97-AF65-F5344CB8AC3E}">
        <p14:creationId xmlns:p14="http://schemas.microsoft.com/office/powerpoint/2010/main" val="2760961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69C745-EFBA-41E4-A93E-F47CD83C2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813" y="973497"/>
            <a:ext cx="6101089" cy="36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8B719-0B06-48E0-95A1-721E879C1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3D35DC-FDD8-4BAB-A55A-98F155190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4442894"/>
            <a:ext cx="6984384" cy="857250"/>
          </a:xfrm>
        </p:spPr>
        <p:txBody>
          <a:bodyPr>
            <a:normAutofit fontScale="92500"/>
          </a:bodyPr>
          <a:lstStyle/>
          <a:p>
            <a:r>
              <a:rPr lang="en-GB" sz="1800" dirty="0"/>
              <a:t>Main observation: Loss function evolution for the different networks</a:t>
            </a:r>
          </a:p>
          <a:p>
            <a:r>
              <a:rPr lang="en-GB" sz="1800" dirty="0"/>
              <a:t>Still substantial mistakes</a:t>
            </a:r>
          </a:p>
        </p:txBody>
      </p:sp>
    </p:spTree>
    <p:extLst>
      <p:ext uri="{BB962C8B-B14F-4D97-AF65-F5344CB8AC3E}">
        <p14:creationId xmlns:p14="http://schemas.microsoft.com/office/powerpoint/2010/main" val="502536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FFDDD-3B97-4CE5-9EB8-759EA146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2 /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DA0C7-642F-4EB3-BF7C-4F85889A5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406" y="1313452"/>
            <a:ext cx="7525593" cy="32060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26EBCA-F40C-4374-9D41-5EA3FFC298C1}"/>
              </a:ext>
            </a:extLst>
          </p:cNvPr>
          <p:cNvSpPr/>
          <p:nvPr/>
        </p:nvSpPr>
        <p:spPr>
          <a:xfrm>
            <a:off x="7468949" y="1804524"/>
            <a:ext cx="987228" cy="2281954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E12308-E1AD-4EB9-B1AB-1CB2BA8CE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4442894"/>
            <a:ext cx="6984384" cy="857250"/>
          </a:xfrm>
        </p:spPr>
        <p:txBody>
          <a:bodyPr>
            <a:normAutofit/>
          </a:bodyPr>
          <a:lstStyle/>
          <a:p>
            <a:r>
              <a:rPr lang="en-GB" sz="1800" dirty="0"/>
              <a:t>Next step: Increase the number of collocation points to see whether a behaviour enhancement appears</a:t>
            </a:r>
          </a:p>
        </p:txBody>
      </p:sp>
    </p:spTree>
    <p:extLst>
      <p:ext uri="{BB962C8B-B14F-4D97-AF65-F5344CB8AC3E}">
        <p14:creationId xmlns:p14="http://schemas.microsoft.com/office/powerpoint/2010/main" val="1544563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2.1 // Increase of the number of collocation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1AFB-47E3-47F3-9370-64232D93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588190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1000 Collocation points</a:t>
            </a:r>
          </a:p>
          <a:p>
            <a:r>
              <a:rPr lang="en-GB" dirty="0"/>
              <a:t>Objective: Decrease the “difference” between the loss value and the error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AA49A-FD38-493C-BE15-BE60BD2A3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122" y="1811973"/>
            <a:ext cx="6368432" cy="81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23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2.1 // Increase of the number of collocation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1AFB-47E3-47F3-9370-64232D93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588190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1000 Collocation points</a:t>
            </a:r>
          </a:p>
          <a:p>
            <a:r>
              <a:rPr lang="en-GB" dirty="0"/>
              <a:t>Objective: Decrease the “difference” between the loss value and the error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37A2A7-D8A1-4EA2-95AF-745957561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122" y="1651039"/>
            <a:ext cx="6368432" cy="34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85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1890D-4000-4E20-B793-A9D4A2C04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119" y="179902"/>
            <a:ext cx="7106464" cy="857250"/>
          </a:xfrm>
        </p:spPr>
        <p:txBody>
          <a:bodyPr/>
          <a:lstStyle/>
          <a:p>
            <a:pPr algn="ctr"/>
            <a:r>
              <a:rPr lang="es-ES" err="1"/>
              <a:t>Introduction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8DC428-19E6-497C-B001-38047E246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430" y="1023964"/>
            <a:ext cx="2613822" cy="10618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1600" err="1"/>
              <a:t>Analyzing</a:t>
            </a:r>
            <a:r>
              <a:rPr lang="es-ES" sz="1600"/>
              <a:t> </a:t>
            </a:r>
            <a:r>
              <a:rPr lang="es-ES" sz="1600" err="1"/>
              <a:t>complex</a:t>
            </a:r>
            <a:r>
              <a:rPr lang="es-ES" sz="1600"/>
              <a:t> </a:t>
            </a:r>
            <a:r>
              <a:rPr lang="es-ES" sz="1600" err="1"/>
              <a:t>biological</a:t>
            </a:r>
            <a:r>
              <a:rPr lang="es-ES" sz="1600"/>
              <a:t> </a:t>
            </a:r>
            <a:r>
              <a:rPr lang="es-ES" sz="1600" err="1"/>
              <a:t>or</a:t>
            </a:r>
            <a:r>
              <a:rPr lang="es-ES" sz="1600"/>
              <a:t> </a:t>
            </a:r>
            <a:r>
              <a:rPr lang="es-ES" sz="1600" err="1"/>
              <a:t>engineering</a:t>
            </a:r>
            <a:r>
              <a:rPr lang="es-ES" sz="1600"/>
              <a:t> </a:t>
            </a:r>
            <a:r>
              <a:rPr lang="es-ES" sz="1600" err="1"/>
              <a:t>systems</a:t>
            </a:r>
            <a:endParaRPr lang="es-ES" sz="160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D431567F-99C8-438E-ADC5-E463629B99FB}"/>
              </a:ext>
            </a:extLst>
          </p:cNvPr>
          <p:cNvSpPr txBox="1">
            <a:spLocks/>
          </p:cNvSpPr>
          <p:nvPr/>
        </p:nvSpPr>
        <p:spPr>
          <a:xfrm>
            <a:off x="6410624" y="1176602"/>
            <a:ext cx="1776304" cy="440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2000"/>
              <a:t>Data </a:t>
            </a:r>
            <a:r>
              <a:rPr lang="es-ES" sz="2000" err="1"/>
              <a:t>scarcity</a:t>
            </a:r>
            <a:endParaRPr lang="es-ES" sz="200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48B53F55-81D4-4332-B0FF-10B4445948E4}"/>
              </a:ext>
            </a:extLst>
          </p:cNvPr>
          <p:cNvSpPr txBox="1">
            <a:spLocks/>
          </p:cNvSpPr>
          <p:nvPr/>
        </p:nvSpPr>
        <p:spPr>
          <a:xfrm>
            <a:off x="2325402" y="2942144"/>
            <a:ext cx="1918316" cy="44005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800" err="1"/>
              <a:t>We</a:t>
            </a:r>
            <a:r>
              <a:rPr lang="es-ES" sz="1800"/>
              <a:t> </a:t>
            </a:r>
            <a:r>
              <a:rPr lang="es-ES" sz="1800" err="1"/>
              <a:t>need</a:t>
            </a:r>
            <a:r>
              <a:rPr lang="es-ES" sz="1800"/>
              <a:t> </a:t>
            </a:r>
            <a:r>
              <a:rPr lang="es-ES" sz="1800" err="1"/>
              <a:t>to</a:t>
            </a:r>
            <a:r>
              <a:rPr lang="es-ES" sz="1800"/>
              <a:t> </a:t>
            </a:r>
            <a:r>
              <a:rPr lang="es-ES" sz="1800" err="1"/>
              <a:t>work</a:t>
            </a:r>
            <a:r>
              <a:rPr lang="es-ES" sz="1800"/>
              <a:t> in a </a:t>
            </a:r>
            <a:r>
              <a:rPr lang="es-ES" sz="1800" i="1" err="1"/>
              <a:t>small</a:t>
            </a:r>
            <a:r>
              <a:rPr lang="es-ES" sz="1800" i="1"/>
              <a:t> data </a:t>
            </a:r>
            <a:r>
              <a:rPr lang="es-ES" sz="1800" err="1"/>
              <a:t>regime</a:t>
            </a:r>
            <a:endParaRPr lang="es-ES" sz="1800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2B296E17-D64A-484F-889D-222A2D1529E0}"/>
              </a:ext>
            </a:extLst>
          </p:cNvPr>
          <p:cNvSpPr/>
          <p:nvPr/>
        </p:nvSpPr>
        <p:spPr>
          <a:xfrm>
            <a:off x="4544568" y="1069325"/>
            <a:ext cx="1578864" cy="646176"/>
          </a:xfrm>
          <a:prstGeom prst="rightArrow">
            <a:avLst/>
          </a:prstGeom>
          <a:ln w="1905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chemeClr val="tx2"/>
                </a:solidFill>
              </a:ln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685059A-3914-4FB7-BDE0-8EA4460F2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402" y="1820989"/>
            <a:ext cx="3201585" cy="1695209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07D12B4-19EF-4315-BA1F-9253E117D2F2}"/>
              </a:ext>
            </a:extLst>
          </p:cNvPr>
          <p:cNvCxnSpPr>
            <a:cxnSpLocks/>
          </p:cNvCxnSpPr>
          <p:nvPr/>
        </p:nvCxnSpPr>
        <p:spPr>
          <a:xfrm>
            <a:off x="2517204" y="909580"/>
            <a:ext cx="5712396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95F6C04E-100F-481C-95CE-9E4FC3ACB2A3}"/>
              </a:ext>
            </a:extLst>
          </p:cNvPr>
          <p:cNvCxnSpPr>
            <a:cxnSpLocks/>
          </p:cNvCxnSpPr>
          <p:nvPr/>
        </p:nvCxnSpPr>
        <p:spPr>
          <a:xfrm>
            <a:off x="2517204" y="379228"/>
            <a:ext cx="5712396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BF6BE765-3EBB-4D97-9E42-FE492D0E086C}"/>
              </a:ext>
            </a:extLst>
          </p:cNvPr>
          <p:cNvSpPr txBox="1">
            <a:spLocks/>
          </p:cNvSpPr>
          <p:nvPr/>
        </p:nvSpPr>
        <p:spPr>
          <a:xfrm>
            <a:off x="2070272" y="2005304"/>
            <a:ext cx="2428576" cy="819176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1600" err="1"/>
              <a:t>Obtained</a:t>
            </a:r>
            <a:r>
              <a:rPr lang="es-ES" sz="1600"/>
              <a:t> </a:t>
            </a:r>
            <a:r>
              <a:rPr lang="es-ES" sz="1600" err="1"/>
              <a:t>via</a:t>
            </a:r>
            <a:r>
              <a:rPr lang="es-ES" sz="1600"/>
              <a:t> </a:t>
            </a:r>
            <a:r>
              <a:rPr lang="es-ES" sz="1600" err="1"/>
              <a:t>experiments</a:t>
            </a:r>
            <a:r>
              <a:rPr lang="es-ES" sz="1600"/>
              <a:t> </a:t>
            </a:r>
            <a:r>
              <a:rPr lang="es-ES" sz="1600" err="1"/>
              <a:t>or</a:t>
            </a:r>
            <a:r>
              <a:rPr lang="es-ES" sz="1600"/>
              <a:t> </a:t>
            </a:r>
            <a:r>
              <a:rPr lang="es-ES" sz="1600" err="1"/>
              <a:t>Numerical</a:t>
            </a:r>
            <a:r>
              <a:rPr lang="es-ES" sz="1600"/>
              <a:t> </a:t>
            </a:r>
            <a:r>
              <a:rPr lang="es-ES" sz="1600" err="1"/>
              <a:t>simulations</a:t>
            </a:r>
            <a:r>
              <a:rPr lang="es-ES" sz="1600"/>
              <a:t> </a:t>
            </a:r>
            <a:r>
              <a:rPr lang="es-ES" sz="1600" err="1"/>
              <a:t>through</a:t>
            </a:r>
            <a:r>
              <a:rPr lang="es-ES" sz="1600"/>
              <a:t> standard </a:t>
            </a:r>
            <a:r>
              <a:rPr lang="es-ES" sz="1600" err="1"/>
              <a:t>methods</a:t>
            </a:r>
            <a:endParaRPr lang="es-ES" sz="1600"/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40E37C65-CC7F-4BD6-9311-82FDE2324A9E}"/>
              </a:ext>
            </a:extLst>
          </p:cNvPr>
          <p:cNvSpPr txBox="1">
            <a:spLocks/>
          </p:cNvSpPr>
          <p:nvPr/>
        </p:nvSpPr>
        <p:spPr>
          <a:xfrm>
            <a:off x="5163938" y="3533474"/>
            <a:ext cx="2048256" cy="220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800" i="1"/>
              <a:t>FEM </a:t>
            </a:r>
            <a:r>
              <a:rPr lang="es-ES" sz="800" i="1" err="1"/>
              <a:t>Simulation</a:t>
            </a:r>
            <a:r>
              <a:rPr lang="es-ES" sz="800" i="1"/>
              <a:t> 2D </a:t>
            </a:r>
            <a:r>
              <a:rPr lang="es-ES" sz="800" i="1" err="1"/>
              <a:t>Vortex</a:t>
            </a:r>
            <a:r>
              <a:rPr lang="es-ES" sz="800" i="1"/>
              <a:t> </a:t>
            </a:r>
            <a:r>
              <a:rPr lang="es-ES" sz="800" i="1" err="1"/>
              <a:t>shedding</a:t>
            </a:r>
            <a:endParaRPr lang="es-ES" sz="800" i="1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E0BDC04A-0E68-41D0-9016-B78D9610A361}"/>
              </a:ext>
            </a:extLst>
          </p:cNvPr>
          <p:cNvSpPr txBox="1">
            <a:spLocks/>
          </p:cNvSpPr>
          <p:nvPr/>
        </p:nvSpPr>
        <p:spPr>
          <a:xfrm>
            <a:off x="1999915" y="3867885"/>
            <a:ext cx="6746973" cy="72204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600"/>
              <a:t>GOAL : </a:t>
            </a:r>
            <a:r>
              <a:rPr lang="es-ES" sz="1600" err="1"/>
              <a:t>Take</a:t>
            </a:r>
            <a:r>
              <a:rPr lang="es-ES" sz="1600"/>
              <a:t> </a:t>
            </a:r>
            <a:r>
              <a:rPr lang="es-ES" sz="1600" err="1"/>
              <a:t>advantage</a:t>
            </a:r>
            <a:r>
              <a:rPr lang="es-ES" sz="1600"/>
              <a:t> </a:t>
            </a:r>
            <a:r>
              <a:rPr lang="es-ES" sz="1600" err="1"/>
              <a:t>of</a:t>
            </a:r>
            <a:r>
              <a:rPr lang="es-ES" sz="1600"/>
              <a:t> </a:t>
            </a:r>
            <a:r>
              <a:rPr lang="es-ES" sz="1600" err="1"/>
              <a:t>the</a:t>
            </a:r>
            <a:r>
              <a:rPr lang="es-ES" sz="1600"/>
              <a:t> </a:t>
            </a:r>
            <a:r>
              <a:rPr lang="es-ES" sz="1600" err="1"/>
              <a:t>adaptability</a:t>
            </a:r>
            <a:r>
              <a:rPr lang="es-ES" sz="1600"/>
              <a:t> </a:t>
            </a:r>
            <a:r>
              <a:rPr lang="es-ES" sz="1600" err="1"/>
              <a:t>of</a:t>
            </a:r>
            <a:r>
              <a:rPr lang="es-ES" sz="1600"/>
              <a:t> NN </a:t>
            </a:r>
            <a:r>
              <a:rPr lang="es-ES" sz="1600" err="1"/>
              <a:t>to</a:t>
            </a:r>
            <a:r>
              <a:rPr lang="es-ES" sz="1600"/>
              <a:t> </a:t>
            </a:r>
            <a:r>
              <a:rPr lang="es-ES" sz="1600" err="1"/>
              <a:t>perfom</a:t>
            </a:r>
            <a:r>
              <a:rPr lang="es-ES" sz="1600"/>
              <a:t> </a:t>
            </a:r>
            <a:r>
              <a:rPr lang="es-ES" sz="1600" err="1"/>
              <a:t>these</a:t>
            </a:r>
            <a:r>
              <a:rPr lang="es-ES" sz="1600"/>
              <a:t> </a:t>
            </a:r>
            <a:r>
              <a:rPr lang="es-ES" sz="1600" err="1"/>
              <a:t>physical</a:t>
            </a:r>
            <a:r>
              <a:rPr lang="es-ES" sz="1600"/>
              <a:t> </a:t>
            </a:r>
            <a:r>
              <a:rPr lang="es-ES" sz="1600" err="1"/>
              <a:t>simulations</a:t>
            </a:r>
            <a:r>
              <a:rPr lang="es-ES" sz="1600"/>
              <a:t> in </a:t>
            </a:r>
            <a:r>
              <a:rPr lang="es-ES" sz="1600" err="1"/>
              <a:t>different</a:t>
            </a:r>
            <a:r>
              <a:rPr lang="es-ES" sz="1600"/>
              <a:t> </a:t>
            </a:r>
            <a:r>
              <a:rPr lang="es-ES" sz="1600" err="1"/>
              <a:t>scenarios</a:t>
            </a:r>
            <a:r>
              <a:rPr lang="es-ES" sz="1600"/>
              <a:t> </a:t>
            </a:r>
            <a:r>
              <a:rPr lang="es-ES" sz="1600" err="1"/>
              <a:t>bypassing</a:t>
            </a:r>
            <a:r>
              <a:rPr lang="es-ES" sz="1600"/>
              <a:t> </a:t>
            </a:r>
            <a:r>
              <a:rPr lang="es-ES" sz="1600" err="1"/>
              <a:t>the</a:t>
            </a:r>
            <a:r>
              <a:rPr lang="es-ES" sz="1600"/>
              <a:t> data </a:t>
            </a:r>
            <a:r>
              <a:rPr lang="es-ES" sz="1600" err="1"/>
              <a:t>scarcity</a:t>
            </a:r>
            <a:endParaRPr lang="es-ES" sz="1600"/>
          </a:p>
        </p:txBody>
      </p:sp>
    </p:spTree>
    <p:extLst>
      <p:ext uri="{BB962C8B-B14F-4D97-AF65-F5344CB8AC3E}">
        <p14:creationId xmlns:p14="http://schemas.microsoft.com/office/powerpoint/2010/main" val="3045768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2.2 // Increase of the number of collocation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1AFB-47E3-47F3-9370-64232D93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857250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4000 Collocation points</a:t>
            </a:r>
          </a:p>
          <a:p>
            <a:r>
              <a:rPr lang="en-GB" dirty="0"/>
              <a:t>Objective: Decrease the “difference” between the loss value and the error. Decreasing the L2 error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158B4-E502-43F8-8864-109D4A140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106" y="2227522"/>
            <a:ext cx="7380894" cy="90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75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2.2 // Increase of the number of collocation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1AFB-47E3-47F3-9370-64232D93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857250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4000 Collocation points</a:t>
            </a:r>
          </a:p>
          <a:p>
            <a:r>
              <a:rPr lang="en-GB" dirty="0"/>
              <a:t>Objective: Decrease the “difference” between the loss value and the error. Decreasing the L2 error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88B25F-88B3-4235-89AC-320D2164A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757" y="1957988"/>
            <a:ext cx="5729161" cy="303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96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2.2 // Increase of the number of collocation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1AFB-47E3-47F3-9370-64232D93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857250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4000 Collocation points</a:t>
            </a:r>
          </a:p>
          <a:p>
            <a:r>
              <a:rPr lang="en-GB" dirty="0"/>
              <a:t>Objective: Decrease the “difference” between the loss value and the error. Decreasing the L2 error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29D5AE-C7D6-46C5-A2DF-BA52757A4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052" y="2327930"/>
            <a:ext cx="4733841" cy="9777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3C99B3-6196-4A51-B781-C6CDB3D3A4AA}"/>
              </a:ext>
            </a:extLst>
          </p:cNvPr>
          <p:cNvSpPr/>
          <p:nvPr/>
        </p:nvSpPr>
        <p:spPr>
          <a:xfrm>
            <a:off x="5826265" y="2419519"/>
            <a:ext cx="1634592" cy="8092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F685DB-D5A6-4614-8C5D-3274649A3E2F}"/>
              </a:ext>
            </a:extLst>
          </p:cNvPr>
          <p:cNvSpPr/>
          <p:nvPr/>
        </p:nvSpPr>
        <p:spPr>
          <a:xfrm>
            <a:off x="3139710" y="2327930"/>
            <a:ext cx="2597543" cy="97774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701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A1E2E7-2E0F-4649-91E4-EBB238F12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923" y="1960325"/>
            <a:ext cx="5300154" cy="2981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2.2.1 // Increase of the number of collocation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1AFB-47E3-47F3-9370-64232D93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1486406"/>
          </a:xfrm>
        </p:spPr>
        <p:txBody>
          <a:bodyPr>
            <a:normAutofit/>
          </a:bodyPr>
          <a:lstStyle/>
          <a:p>
            <a:r>
              <a:rPr lang="en-GB" sz="1600" dirty="0"/>
              <a:t>8000 Collocation points vs 4000 collocation points</a:t>
            </a:r>
          </a:p>
          <a:p>
            <a:r>
              <a:rPr lang="en-GB" sz="1600" dirty="0"/>
              <a:t>Objective: Determine where the limit is, does the error decrease if we keep increasing the collocation points?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4CBEAC4-6EF1-4414-B9F5-A8BA9844DFF1}"/>
              </a:ext>
            </a:extLst>
          </p:cNvPr>
          <p:cNvSpPr txBox="1">
            <a:spLocks/>
          </p:cNvSpPr>
          <p:nvPr/>
        </p:nvSpPr>
        <p:spPr>
          <a:xfrm>
            <a:off x="7222077" y="2450032"/>
            <a:ext cx="1799893" cy="2186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1141 Seconds of optimization time for 8000 collocation points with the current network setup</a:t>
            </a:r>
          </a:p>
        </p:txBody>
      </p:sp>
    </p:spTree>
    <p:extLst>
      <p:ext uri="{BB962C8B-B14F-4D97-AF65-F5344CB8AC3E}">
        <p14:creationId xmlns:p14="http://schemas.microsoft.com/office/powerpoint/2010/main" val="1377021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6BC517-40FF-4149-BF93-9D957C93C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794" y="1679998"/>
            <a:ext cx="6097206" cy="3463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2.2 // Increase of the number of collocation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1AFB-47E3-47F3-9370-64232D93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760175"/>
          </a:xfrm>
        </p:spPr>
        <p:txBody>
          <a:bodyPr>
            <a:normAutofit/>
          </a:bodyPr>
          <a:lstStyle/>
          <a:p>
            <a:r>
              <a:rPr lang="en-GB" sz="1600" dirty="0"/>
              <a:t>4000 collocation points</a:t>
            </a:r>
          </a:p>
          <a:p>
            <a:r>
              <a:rPr lang="en-GB" sz="1600" dirty="0"/>
              <a:t>Prediction Results</a:t>
            </a:r>
          </a:p>
        </p:txBody>
      </p:sp>
    </p:spTree>
    <p:extLst>
      <p:ext uri="{BB962C8B-B14F-4D97-AF65-F5344CB8AC3E}">
        <p14:creationId xmlns:p14="http://schemas.microsoft.com/office/powerpoint/2010/main" val="500110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2.2 // Increase of the number of collocation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1AFB-47E3-47F3-9370-64232D93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760175"/>
          </a:xfrm>
        </p:spPr>
        <p:txBody>
          <a:bodyPr>
            <a:normAutofit/>
          </a:bodyPr>
          <a:lstStyle/>
          <a:p>
            <a:r>
              <a:rPr lang="en-GB" sz="1600" dirty="0"/>
              <a:t>4000 collocation points</a:t>
            </a:r>
          </a:p>
          <a:p>
            <a:r>
              <a:rPr lang="en-GB" sz="1600" dirty="0"/>
              <a:t>Error results ( Domain distribution) Physics error distribution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8CB310-C5F0-4CE8-AB54-213EBD9AA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929" y="1858818"/>
            <a:ext cx="5891002" cy="301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51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2.2 // Increase of the number of collocation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1AFB-47E3-47F3-9370-64232D93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760175"/>
          </a:xfrm>
        </p:spPr>
        <p:txBody>
          <a:bodyPr>
            <a:normAutofit/>
          </a:bodyPr>
          <a:lstStyle/>
          <a:p>
            <a:r>
              <a:rPr lang="en-GB" sz="1600" dirty="0"/>
              <a:t>4000 collocation points</a:t>
            </a:r>
          </a:p>
          <a:p>
            <a:r>
              <a:rPr lang="en-GB" sz="1600" dirty="0"/>
              <a:t>Error results ( Domain distribution) </a:t>
            </a:r>
            <a:r>
              <a:rPr lang="en-GB" sz="1600" b="1" dirty="0"/>
              <a:t>Absolute error distribution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BF472-271A-48CB-A553-3236F0C55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259" y="1753612"/>
            <a:ext cx="6109487" cy="32510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5B7BA0-C0C7-4C65-A3DB-358B93079676}"/>
              </a:ext>
            </a:extLst>
          </p:cNvPr>
          <p:cNvSpPr/>
          <p:nvPr/>
        </p:nvSpPr>
        <p:spPr>
          <a:xfrm>
            <a:off x="2095837" y="1885444"/>
            <a:ext cx="550259" cy="2888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A50514-756C-4AAE-B469-4A784E194892}"/>
              </a:ext>
            </a:extLst>
          </p:cNvPr>
          <p:cNvSpPr/>
          <p:nvPr/>
        </p:nvSpPr>
        <p:spPr>
          <a:xfrm>
            <a:off x="3842368" y="3183175"/>
            <a:ext cx="3764145" cy="4015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203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3 // Network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1AFB-47E3-47F3-9370-64232D93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426349"/>
          </a:xfrm>
        </p:spPr>
        <p:txBody>
          <a:bodyPr>
            <a:normAutofit/>
          </a:bodyPr>
          <a:lstStyle/>
          <a:p>
            <a:r>
              <a:rPr lang="en-GB" sz="1600" dirty="0"/>
              <a:t>Study of the effect of an increase in the Network Complexity</a:t>
            </a:r>
            <a:endParaRPr lang="en-GB" sz="1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1ED665-736C-4733-8FAD-1CE72CBBC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457" y="2295349"/>
            <a:ext cx="6295604" cy="7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95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FEDA2A-447E-4E97-BEF0-B874A59BC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894" y="2222985"/>
            <a:ext cx="5510676" cy="2913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3 // Network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1AFB-47E3-47F3-9370-64232D93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426349"/>
          </a:xfrm>
        </p:spPr>
        <p:txBody>
          <a:bodyPr>
            <a:normAutofit/>
          </a:bodyPr>
          <a:lstStyle/>
          <a:p>
            <a:r>
              <a:rPr lang="en-GB" sz="1600" dirty="0"/>
              <a:t>Study of the effect of an increase in the Network Complexity</a:t>
            </a:r>
            <a:endParaRPr lang="en-GB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EBE47-F225-45F9-B485-4A78A8205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048" y="1585011"/>
            <a:ext cx="4928050" cy="6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27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5853CC-B0C9-41FE-BCEB-2F73B0EE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353" y="3233248"/>
            <a:ext cx="6061450" cy="742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3 // Network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1AFB-47E3-47F3-9370-64232D93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426349"/>
          </a:xfrm>
        </p:spPr>
        <p:txBody>
          <a:bodyPr>
            <a:normAutofit/>
          </a:bodyPr>
          <a:lstStyle/>
          <a:p>
            <a:r>
              <a:rPr lang="en-GB" sz="1600" dirty="0"/>
              <a:t>Study of the effect of an increase in the Network Complexity</a:t>
            </a:r>
            <a:endParaRPr lang="en-GB" sz="1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544D31-43F2-48A8-A05F-B193779DF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178" y="2217750"/>
            <a:ext cx="5043590" cy="832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92C9C2-EAE1-4B7C-91FC-86653807E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276" y="1540768"/>
            <a:ext cx="6295604" cy="79982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441B94C-E525-4E10-AD85-4233C3B8C5D8}"/>
              </a:ext>
            </a:extLst>
          </p:cNvPr>
          <p:cNvSpPr/>
          <p:nvPr/>
        </p:nvSpPr>
        <p:spPr>
          <a:xfrm rot="5400000">
            <a:off x="5082554" y="2926677"/>
            <a:ext cx="426347" cy="38891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3A8D9E-219A-47C1-AC57-649A6E610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053" y="3943350"/>
            <a:ext cx="4733841" cy="9777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FD2F58-FBBC-4C8D-9CD8-15D462A200CC}"/>
              </a:ext>
            </a:extLst>
          </p:cNvPr>
          <p:cNvSpPr/>
          <p:nvPr/>
        </p:nvSpPr>
        <p:spPr>
          <a:xfrm>
            <a:off x="5826266" y="4034939"/>
            <a:ext cx="1634592" cy="8092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271DD1-A4F9-4330-9569-3E22A3DD7272}"/>
              </a:ext>
            </a:extLst>
          </p:cNvPr>
          <p:cNvSpPr/>
          <p:nvPr/>
        </p:nvSpPr>
        <p:spPr>
          <a:xfrm>
            <a:off x="3139711" y="3943350"/>
            <a:ext cx="2597543" cy="97774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BC91371-A25F-42BB-BDE3-4C5EFE0FF2EA}"/>
              </a:ext>
            </a:extLst>
          </p:cNvPr>
          <p:cNvSpPr/>
          <p:nvPr/>
        </p:nvSpPr>
        <p:spPr>
          <a:xfrm>
            <a:off x="5737254" y="2217749"/>
            <a:ext cx="1990640" cy="8329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03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77611-DF9D-47DC-B2E4-CA344F54F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Introduction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Marcador de contenido 2">
                <a:extLst>
                  <a:ext uri="{FF2B5EF4-FFF2-40B4-BE49-F238E27FC236}">
                    <a16:creationId xmlns:a16="http://schemas.microsoft.com/office/drawing/2014/main" id="{2995EC22-7934-451A-9702-2DFEF24AB1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56906" y="1173333"/>
                <a:ext cx="4918863" cy="1006576"/>
              </a:xfrm>
              <a:prstGeom prst="rect">
                <a:avLst/>
              </a:prstGeom>
              <a:ln w="12700">
                <a:solidFill>
                  <a:schemeClr val="tx2"/>
                </a:solidFill>
              </a:ln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A6D6"/>
                  </a:buClr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00A6D6"/>
                  </a:buClr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00A6D6"/>
                  </a:buClr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/>
                  <a:buNone/>
                </a:pPr>
                <a:endParaRPr lang="es-ES" sz="1600" dirty="0"/>
              </a:p>
              <a:p>
                <a:pPr marL="0" indent="0" algn="ctr">
                  <a:buFont typeface="Arial"/>
                  <a:buNone/>
                </a:pPr>
                <a:r>
                  <a:rPr lang="es-ES" sz="1600" dirty="0" err="1"/>
                  <a:t>We</a:t>
                </a:r>
                <a:r>
                  <a:rPr lang="es-ES" sz="1600" dirty="0"/>
                  <a:t> use NN as universal </a:t>
                </a:r>
                <a:r>
                  <a:rPr lang="es-ES" sz="1600" dirty="0" err="1"/>
                  <a:t>function</a:t>
                </a:r>
                <a:r>
                  <a:rPr lang="es-ES" sz="1600" dirty="0"/>
                  <a:t> </a:t>
                </a:r>
                <a:r>
                  <a:rPr lang="es-ES" sz="1600" dirty="0" err="1"/>
                  <a:t>approximators</a:t>
                </a:r>
                <a:endParaRPr lang="es-ES" sz="1600" dirty="0"/>
              </a:p>
              <a:p>
                <a:pPr marL="0" indent="0" algn="ctr">
                  <a:buFont typeface="Arial"/>
                  <a:buNone/>
                </a:pPr>
                <a:endParaRPr lang="es-ES" sz="1600" dirty="0"/>
              </a:p>
              <a:p>
                <a:pPr marL="0" indent="0" algn="ctr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s-ES" sz="16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s-E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E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5" name="Marcador de contenido 2">
                <a:extLst>
                  <a:ext uri="{FF2B5EF4-FFF2-40B4-BE49-F238E27FC236}">
                    <a16:creationId xmlns:a16="http://schemas.microsoft.com/office/drawing/2014/main" id="{2995EC22-7934-451A-9702-2DFEF24AB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906" y="1173333"/>
                <a:ext cx="4918863" cy="10065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9C6D04CB-3E4E-4984-AB35-42FC9256A53A}"/>
              </a:ext>
            </a:extLst>
          </p:cNvPr>
          <p:cNvSpPr txBox="1">
            <a:spLocks/>
          </p:cNvSpPr>
          <p:nvPr/>
        </p:nvSpPr>
        <p:spPr>
          <a:xfrm>
            <a:off x="1901576" y="2571750"/>
            <a:ext cx="2111919" cy="559513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800" err="1"/>
              <a:t>Exploiting</a:t>
            </a:r>
            <a:r>
              <a:rPr lang="es-ES" sz="1800"/>
              <a:t> </a:t>
            </a:r>
            <a:r>
              <a:rPr lang="es-ES" sz="1800" err="1"/>
              <a:t>Automatic</a:t>
            </a:r>
            <a:r>
              <a:rPr lang="es-ES" sz="1800"/>
              <a:t> </a:t>
            </a:r>
            <a:r>
              <a:rPr lang="es-ES" sz="1800" err="1"/>
              <a:t>differentiation</a:t>
            </a:r>
            <a:endParaRPr lang="es-ES" sz="1800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069A104C-5BB1-41A0-A62F-9FA4ADCFB01B}"/>
              </a:ext>
            </a:extLst>
          </p:cNvPr>
          <p:cNvCxnSpPr>
            <a:cxnSpLocks/>
            <a:stCxn id="9" idx="3"/>
            <a:endCxn id="19" idx="1"/>
          </p:cNvCxnSpPr>
          <p:nvPr/>
        </p:nvCxnSpPr>
        <p:spPr>
          <a:xfrm>
            <a:off x="4013495" y="2851507"/>
            <a:ext cx="2341524" cy="12135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822A3391-640B-4709-A2DF-49EED22F9180}"/>
              </a:ext>
            </a:extLst>
          </p:cNvPr>
          <p:cNvCxnSpPr>
            <a:cxnSpLocks/>
            <a:stCxn id="9" idx="3"/>
            <a:endCxn id="21" idx="1"/>
          </p:cNvCxnSpPr>
          <p:nvPr/>
        </p:nvCxnSpPr>
        <p:spPr>
          <a:xfrm>
            <a:off x="4013495" y="2851507"/>
            <a:ext cx="2376791" cy="112970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Marcador de contenido 2">
                <a:extLst>
                  <a:ext uri="{FF2B5EF4-FFF2-40B4-BE49-F238E27FC236}">
                    <a16:creationId xmlns:a16="http://schemas.microsoft.com/office/drawing/2014/main" id="{72C2D6AB-B27F-42B0-9562-629127A6BF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55019" y="2648779"/>
                <a:ext cx="2264442" cy="648171"/>
              </a:xfrm>
              <a:prstGeom prst="rect">
                <a:avLst/>
              </a:prstGeom>
              <a:ln w="12700">
                <a:solidFill>
                  <a:schemeClr val="tx2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A6D6"/>
                  </a:buClr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00A6D6"/>
                  </a:buClr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00A6D6"/>
                  </a:buClr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/>
                  <a:buNone/>
                </a:pPr>
                <a:r>
                  <a:rPr lang="es-ES" sz="1600"/>
                  <a:t>INPUT Variables</a:t>
                </a:r>
              </a:p>
              <a:p>
                <a:pPr marL="0" indent="0" algn="ctr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sz="1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" sz="1600"/>
              </a:p>
            </p:txBody>
          </p:sp>
        </mc:Choice>
        <mc:Fallback xmlns="">
          <p:sp>
            <p:nvSpPr>
              <p:cNvPr id="19" name="Marcador de contenido 2">
                <a:extLst>
                  <a:ext uri="{FF2B5EF4-FFF2-40B4-BE49-F238E27FC236}">
                    <a16:creationId xmlns:a16="http://schemas.microsoft.com/office/drawing/2014/main" id="{72C2D6AB-B27F-42B0-9562-629127A6B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019" y="2648779"/>
                <a:ext cx="2264442" cy="648171"/>
              </a:xfrm>
              <a:prstGeom prst="rect">
                <a:avLst/>
              </a:prstGeom>
              <a:blipFill>
                <a:blip r:embed="rId5"/>
                <a:stretch>
                  <a:fillRect t="-1852"/>
                </a:stretch>
              </a:blipFill>
              <a:ln w="127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46399D70-2F87-4A98-BAAF-8942F22265C4}"/>
              </a:ext>
            </a:extLst>
          </p:cNvPr>
          <p:cNvSpPr txBox="1">
            <a:spLocks/>
          </p:cNvSpPr>
          <p:nvPr/>
        </p:nvSpPr>
        <p:spPr>
          <a:xfrm>
            <a:off x="6390286" y="3657129"/>
            <a:ext cx="2264442" cy="648171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600" err="1"/>
              <a:t>Trainable</a:t>
            </a:r>
            <a:r>
              <a:rPr lang="es-ES" sz="1600"/>
              <a:t> Variables</a:t>
            </a:r>
          </a:p>
          <a:p>
            <a:pPr marL="0" indent="0" algn="ctr">
              <a:buFont typeface="Arial"/>
              <a:buNone/>
            </a:pPr>
            <a:r>
              <a:rPr lang="es-ES" sz="1400" i="1"/>
              <a:t>(</a:t>
            </a:r>
            <a:r>
              <a:rPr lang="es-ES" sz="1400" i="1" err="1"/>
              <a:t>Weights</a:t>
            </a:r>
            <a:r>
              <a:rPr lang="es-ES" sz="1400" i="1"/>
              <a:t> and </a:t>
            </a:r>
            <a:r>
              <a:rPr lang="es-ES" sz="1400" i="1" err="1"/>
              <a:t>biases</a:t>
            </a:r>
            <a:r>
              <a:rPr lang="es-ES" sz="1400" i="1"/>
              <a:t>)</a:t>
            </a:r>
          </a:p>
          <a:p>
            <a:pPr marL="0" indent="0" algn="ctr">
              <a:buFont typeface="Arial"/>
              <a:buNone/>
            </a:pPr>
            <a:endParaRPr lang="es-ES" sz="1600"/>
          </a:p>
        </p:txBody>
      </p:sp>
      <p:cxnSp>
        <p:nvCxnSpPr>
          <p:cNvPr id="10" name="Conector recto 10">
            <a:extLst>
              <a:ext uri="{FF2B5EF4-FFF2-40B4-BE49-F238E27FC236}">
                <a16:creationId xmlns:a16="http://schemas.microsoft.com/office/drawing/2014/main" id="{F739E7C7-9DAE-4DD1-8827-8EF84D13F0C7}"/>
              </a:ext>
            </a:extLst>
          </p:cNvPr>
          <p:cNvCxnSpPr>
            <a:cxnSpLocks/>
          </p:cNvCxnSpPr>
          <p:nvPr/>
        </p:nvCxnSpPr>
        <p:spPr>
          <a:xfrm>
            <a:off x="2517204" y="909580"/>
            <a:ext cx="5712396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636FFDA-C163-493A-A388-55DB263FA5AD}"/>
              </a:ext>
            </a:extLst>
          </p:cNvPr>
          <p:cNvCxnSpPr>
            <a:cxnSpLocks/>
          </p:cNvCxnSpPr>
          <p:nvPr/>
        </p:nvCxnSpPr>
        <p:spPr>
          <a:xfrm>
            <a:off x="2517204" y="379228"/>
            <a:ext cx="5712396" cy="0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473367F-7AD4-4697-A966-EEB25FF74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098" y="3416361"/>
            <a:ext cx="1568873" cy="130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04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92C9C2-EAE1-4B7C-91FC-86653807E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76" y="1540768"/>
            <a:ext cx="6295604" cy="799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3 // Network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1AFB-47E3-47F3-9370-64232D93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6955" y="3796587"/>
            <a:ext cx="7106464" cy="832947"/>
          </a:xfrm>
        </p:spPr>
        <p:txBody>
          <a:bodyPr>
            <a:normAutofit/>
          </a:bodyPr>
          <a:lstStyle/>
          <a:p>
            <a:r>
              <a:rPr lang="en-GB" sz="1600" dirty="0"/>
              <a:t>The conclusion that we arrive is that the number of collocation points is again the problem. This is because the excessive network complexity of the set up.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544D31-43F2-48A8-A05F-B193779DF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178" y="2217750"/>
            <a:ext cx="5043590" cy="83294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2441B94C-E525-4E10-AD85-4233C3B8C5D8}"/>
              </a:ext>
            </a:extLst>
          </p:cNvPr>
          <p:cNvSpPr/>
          <p:nvPr/>
        </p:nvSpPr>
        <p:spPr>
          <a:xfrm rot="5400000">
            <a:off x="5103164" y="3229182"/>
            <a:ext cx="426347" cy="38891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BC91371-A25F-42BB-BDE3-4C5EFE0FF2EA}"/>
              </a:ext>
            </a:extLst>
          </p:cNvPr>
          <p:cNvSpPr/>
          <p:nvPr/>
        </p:nvSpPr>
        <p:spPr>
          <a:xfrm>
            <a:off x="5737254" y="2217749"/>
            <a:ext cx="1990640" cy="83294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5431B8A-A7AB-45A1-A9F0-B346DD654F71}"/>
              </a:ext>
            </a:extLst>
          </p:cNvPr>
          <p:cNvSpPr txBox="1">
            <a:spLocks/>
          </p:cNvSpPr>
          <p:nvPr/>
        </p:nvSpPr>
        <p:spPr>
          <a:xfrm>
            <a:off x="1914380" y="1133738"/>
            <a:ext cx="7106464" cy="426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Study of the effect of an increase in the Network Complexity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003966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CD53FD-76B6-459C-A4C9-6E2B7E56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880" y="1349439"/>
            <a:ext cx="6918690" cy="919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3 // Network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1AFB-47E3-47F3-9370-64232D93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880" y="3226790"/>
            <a:ext cx="7106464" cy="832947"/>
          </a:xfrm>
        </p:spPr>
        <p:txBody>
          <a:bodyPr>
            <a:normAutofit/>
          </a:bodyPr>
          <a:lstStyle/>
          <a:p>
            <a:r>
              <a:rPr lang="en-GB" sz="1600" dirty="0"/>
              <a:t>With this set up we arrive to the first significant performance enhancement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441B94C-E525-4E10-AD85-4233C3B8C5D8}"/>
              </a:ext>
            </a:extLst>
          </p:cNvPr>
          <p:cNvSpPr/>
          <p:nvPr/>
        </p:nvSpPr>
        <p:spPr>
          <a:xfrm rot="5400000">
            <a:off x="4858341" y="2310879"/>
            <a:ext cx="770212" cy="80958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5431B8A-A7AB-45A1-A9F0-B346DD654F71}"/>
              </a:ext>
            </a:extLst>
          </p:cNvPr>
          <p:cNvSpPr txBox="1">
            <a:spLocks/>
          </p:cNvSpPr>
          <p:nvPr/>
        </p:nvSpPr>
        <p:spPr>
          <a:xfrm>
            <a:off x="1914380" y="1133738"/>
            <a:ext cx="7106464" cy="426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Study of the effect of an increase in the Network Complexity</a:t>
            </a:r>
            <a:endParaRPr lang="en-GB" sz="1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A94D57-B2F7-4308-A5D5-A2F983639ABF}"/>
              </a:ext>
            </a:extLst>
          </p:cNvPr>
          <p:cNvSpPr/>
          <p:nvPr/>
        </p:nvSpPr>
        <p:spPr>
          <a:xfrm>
            <a:off x="1974807" y="1410650"/>
            <a:ext cx="1869260" cy="70946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593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F39318-D595-44C3-9F8B-276C9E874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303" y="1618407"/>
            <a:ext cx="6320287" cy="3446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CD53FD-76B6-459C-A4C9-6E2B7E565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748" y="1140167"/>
            <a:ext cx="5203180" cy="691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3 // Network Complexity</a:t>
            </a:r>
          </a:p>
        </p:txBody>
      </p:sp>
    </p:spTree>
    <p:extLst>
      <p:ext uri="{BB962C8B-B14F-4D97-AF65-F5344CB8AC3E}">
        <p14:creationId xmlns:p14="http://schemas.microsoft.com/office/powerpoint/2010/main" val="35650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CD53FD-76B6-459C-A4C9-6E2B7E56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748" y="929774"/>
            <a:ext cx="5203180" cy="691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3 // Network Complexity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50BFA-F4C3-4203-ABBF-03662D63E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075" y="1443667"/>
            <a:ext cx="6958495" cy="349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85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CD53FD-76B6-459C-A4C9-6E2B7E56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748" y="929774"/>
            <a:ext cx="5203180" cy="691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3 // Network Complexity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BEF1A4-5E06-486D-9120-83613EFAE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106" y="1551925"/>
            <a:ext cx="6773034" cy="35117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A67C63-02E0-410B-AF1D-0F7F39F28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116" y="4213726"/>
            <a:ext cx="7106464" cy="832947"/>
          </a:xfrm>
        </p:spPr>
        <p:txBody>
          <a:bodyPr>
            <a:normAutofit/>
          </a:bodyPr>
          <a:lstStyle/>
          <a:p>
            <a:r>
              <a:rPr lang="en-GB" sz="1600" dirty="0"/>
              <a:t>Absolute error in the domain (same </a:t>
            </a:r>
            <a:r>
              <a:rPr lang="en-GB" sz="1600" dirty="0" err="1"/>
              <a:t>color</a:t>
            </a:r>
            <a:r>
              <a:rPr lang="en-GB" sz="1600" dirty="0"/>
              <a:t> axis)</a:t>
            </a:r>
          </a:p>
        </p:txBody>
      </p:sp>
    </p:spTree>
    <p:extLst>
      <p:ext uri="{BB962C8B-B14F-4D97-AF65-F5344CB8AC3E}">
        <p14:creationId xmlns:p14="http://schemas.microsoft.com/office/powerpoint/2010/main" val="1505809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CD53FD-76B6-459C-A4C9-6E2B7E56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748" y="929774"/>
            <a:ext cx="5203180" cy="691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3 // Network Complexity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4E0582-6DDE-4C48-834B-E2AD2FDB0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748" y="3248644"/>
            <a:ext cx="5203180" cy="10043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640380-EFFE-4719-947C-4F91B578C966}"/>
              </a:ext>
            </a:extLst>
          </p:cNvPr>
          <p:cNvSpPr/>
          <p:nvPr/>
        </p:nvSpPr>
        <p:spPr>
          <a:xfrm>
            <a:off x="4418251" y="3358813"/>
            <a:ext cx="1497026" cy="63491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1D9E2F-AE62-4417-92DE-AC12E55C6E89}"/>
              </a:ext>
            </a:extLst>
          </p:cNvPr>
          <p:cNvSpPr/>
          <p:nvPr/>
        </p:nvSpPr>
        <p:spPr>
          <a:xfrm>
            <a:off x="5980014" y="3358813"/>
            <a:ext cx="1584689" cy="63491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5E04526-52A8-4805-AB91-06886DEE5404}"/>
              </a:ext>
            </a:extLst>
          </p:cNvPr>
          <p:cNvSpPr/>
          <p:nvPr/>
        </p:nvSpPr>
        <p:spPr>
          <a:xfrm>
            <a:off x="4644828" y="1787024"/>
            <a:ext cx="1335186" cy="1037096"/>
          </a:xfrm>
          <a:prstGeom prst="downArrow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521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8D0D-DD15-4AE0-BA8D-41E997D9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Case study 3 // Network Complexity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A3EC2C-EAD6-4775-AB69-DD6DF286A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432" y="1004422"/>
            <a:ext cx="6870138" cy="984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C74570-32A4-4E9C-8450-622ACFB74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1" y="1861672"/>
            <a:ext cx="4191674" cy="22969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EE28B-3FF8-4ADC-9CA8-96397ADA5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404" y="4058648"/>
            <a:ext cx="5098404" cy="8337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CA821E-687F-4040-9B55-A36764BCF7B0}"/>
              </a:ext>
            </a:extLst>
          </p:cNvPr>
          <p:cNvSpPr/>
          <p:nvPr/>
        </p:nvSpPr>
        <p:spPr>
          <a:xfrm>
            <a:off x="7137175" y="4418251"/>
            <a:ext cx="930584" cy="4741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1618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9C919-757E-44D3-9C0D-61BED088C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of this last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A8080-6B9C-4D20-AA96-553AF2C4D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Networks used in literature are much more complex. Infra-utilized </a:t>
            </a:r>
          </a:p>
          <a:p>
            <a:r>
              <a:rPr lang="en-GB" sz="2000" dirty="0"/>
              <a:t>Time utilized due to the increase in the collocation point set.</a:t>
            </a:r>
          </a:p>
          <a:p>
            <a:r>
              <a:rPr lang="en-GB" sz="2000" dirty="0"/>
              <a:t>Network complexity and the number of collocation points must be coordinated/tuned in order not to loose computational time and error capacity. Considerable loses otherwise.</a:t>
            </a:r>
          </a:p>
        </p:txBody>
      </p:sp>
    </p:spTree>
    <p:extLst>
      <p:ext uri="{BB962C8B-B14F-4D97-AF65-F5344CB8AC3E}">
        <p14:creationId xmlns:p14="http://schemas.microsoft.com/office/powerpoint/2010/main" val="35068548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591BA-C7B0-4AE0-9BE3-114EF7FB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Collocation point refinement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897EB-A532-414F-8263-5F118206A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2894420"/>
          </a:xfrm>
        </p:spPr>
        <p:txBody>
          <a:bodyPr>
            <a:normAutofit/>
          </a:bodyPr>
          <a:lstStyle/>
          <a:p>
            <a:r>
              <a:rPr lang="en-GB" sz="2000" dirty="0"/>
              <a:t>With the working examples seen before, the idea now is to perform a refinement in the collocation points to evaluate whether this improves the capabilities of the PINN.</a:t>
            </a:r>
          </a:p>
          <a:p>
            <a:r>
              <a:rPr lang="en-GB" sz="2000" dirty="0"/>
              <a:t>The report treats two examples with a different number of collocation points. In this presentation only one of them will be treated. Both of them with the same conclusions</a:t>
            </a:r>
          </a:p>
        </p:txBody>
      </p:sp>
    </p:spTree>
    <p:extLst>
      <p:ext uri="{BB962C8B-B14F-4D97-AF65-F5344CB8AC3E}">
        <p14:creationId xmlns:p14="http://schemas.microsoft.com/office/powerpoint/2010/main" val="4308787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591BA-C7B0-4AE0-9BE3-114EF7FB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Collocation point refinement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9EAE02-BA2A-416C-BF40-C714FAB2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168" y="2054852"/>
            <a:ext cx="6756850" cy="257453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92A3EB-36C9-47A0-BAF6-DF8F929F1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361" y="868377"/>
            <a:ext cx="7106464" cy="709570"/>
          </a:xfrm>
        </p:spPr>
        <p:txBody>
          <a:bodyPr>
            <a:normAutofit/>
          </a:bodyPr>
          <a:lstStyle/>
          <a:p>
            <a:r>
              <a:rPr lang="en-GB" sz="2000" dirty="0"/>
              <a:t>Applied to the previous working example with 4000 collocation points.</a:t>
            </a:r>
          </a:p>
        </p:txBody>
      </p:sp>
    </p:spTree>
    <p:extLst>
      <p:ext uri="{BB962C8B-B14F-4D97-AF65-F5344CB8AC3E}">
        <p14:creationId xmlns:p14="http://schemas.microsoft.com/office/powerpoint/2010/main" val="2925868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698366-FD49-4500-B8C5-F048C27CE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err="1"/>
              <a:t>Problem</a:t>
            </a:r>
            <a:r>
              <a:rPr lang="es-ES"/>
              <a:t> </a:t>
            </a:r>
            <a:r>
              <a:rPr lang="es-ES" err="1"/>
              <a:t>setup</a:t>
            </a:r>
            <a:endParaRPr lang="es-ES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D1C039C4-A979-4808-852C-CB5F2EC86028}"/>
              </a:ext>
            </a:extLst>
          </p:cNvPr>
          <p:cNvSpPr txBox="1">
            <a:spLocks/>
          </p:cNvSpPr>
          <p:nvPr/>
        </p:nvSpPr>
        <p:spPr>
          <a:xfrm>
            <a:off x="2856906" y="1254615"/>
            <a:ext cx="4918863" cy="623804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600" dirty="0" err="1"/>
              <a:t>Let’s</a:t>
            </a:r>
            <a:r>
              <a:rPr lang="es-ES" sz="1600" dirty="0"/>
              <a:t> </a:t>
            </a:r>
            <a:r>
              <a:rPr lang="es-ES" sz="1600" dirty="0" err="1"/>
              <a:t>consider</a:t>
            </a:r>
            <a:r>
              <a:rPr lang="es-ES" sz="1600" dirty="0"/>
              <a:t> non-linear PDE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following</a:t>
            </a:r>
            <a:r>
              <a:rPr lang="es-ES" sz="1600" dirty="0"/>
              <a:t> </a:t>
            </a:r>
            <a:r>
              <a:rPr lang="es-ES" sz="1600" dirty="0" err="1"/>
              <a:t>form</a:t>
            </a:r>
            <a:r>
              <a:rPr lang="es-ES" sz="1600" dirty="0"/>
              <a:t>: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B2C7D-686A-42C7-B044-0D6414A01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906" y="2069805"/>
            <a:ext cx="1959715" cy="49743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EB425E-7518-4114-8E12-E9D62059C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526" y="2069805"/>
            <a:ext cx="2116243" cy="481682"/>
          </a:xfrm>
          <a:prstGeom prst="rect">
            <a:avLst/>
          </a:prstGeom>
          <a:ln>
            <a:solidFill>
              <a:schemeClr val="tx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Marcador de contenido 2">
                <a:extLst>
                  <a:ext uri="{FF2B5EF4-FFF2-40B4-BE49-F238E27FC236}">
                    <a16:creationId xmlns:a16="http://schemas.microsoft.com/office/drawing/2014/main" id="{0CA25D16-2C78-4B40-B869-0E7B39CABF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56906" y="2691626"/>
                <a:ext cx="4918863" cy="1331734"/>
              </a:xfrm>
              <a:prstGeom prst="rect">
                <a:avLst/>
              </a:prstGeom>
              <a:ln w="12700">
                <a:solidFill>
                  <a:schemeClr val="tx2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A6D6"/>
                  </a:buClr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00A6D6"/>
                  </a:buClr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00A6D6"/>
                  </a:buClr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/>
                  <a:buNone/>
                </a:pPr>
                <a:r>
                  <a:rPr lang="es-ES" sz="1600" dirty="0"/>
                  <a:t>We define</a:t>
                </a:r>
              </a:p>
              <a:p>
                <a:pPr marL="0" indent="0" algn="ctr">
                  <a:buFont typeface="Arial"/>
                  <a:buNone/>
                </a:pPr>
                <a:r>
                  <a:rPr lang="es-ES" sz="1600" dirty="0"/>
                  <a:t>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s-E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s-E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begChr m:val="["/>
                        <m:endChr m:val="]"/>
                        <m:ctrlPr>
                          <a:rPr lang="es-E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s-E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es-ES" sz="1600" dirty="0"/>
              </a:p>
              <a:p>
                <a:pPr marL="0" indent="0" algn="ctr">
                  <a:buNone/>
                </a:pPr>
                <a:r>
                  <a:rPr lang="es-ES" sz="1600" dirty="0"/>
                  <a:t> and </a:t>
                </a:r>
                <a:r>
                  <a:rPr lang="es-ES" sz="1600" dirty="0" err="1"/>
                  <a:t>proceed</a:t>
                </a:r>
                <a:r>
                  <a:rPr lang="es-ES" sz="1600" dirty="0"/>
                  <a:t> </a:t>
                </a:r>
                <a:r>
                  <a:rPr lang="es-ES" sz="1600" dirty="0" err="1"/>
                  <a:t>to</a:t>
                </a:r>
                <a:r>
                  <a:rPr lang="es-ES" sz="1600" dirty="0"/>
                  <a:t> </a:t>
                </a:r>
                <a:r>
                  <a:rPr lang="es-ES" sz="1600" dirty="0" err="1"/>
                  <a:t>approximate</a:t>
                </a:r>
                <a:r>
                  <a:rPr lang="es-ES" sz="1600" dirty="0"/>
                  <a:t>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s-ES" sz="1600" dirty="0"/>
                  <a:t> </a:t>
                </a:r>
                <a:r>
                  <a:rPr lang="es-ES" sz="1600" dirty="0" err="1"/>
                  <a:t>by</a:t>
                </a:r>
                <a:r>
                  <a:rPr lang="es-ES" sz="1600" dirty="0"/>
                  <a:t> a Deep neural </a:t>
                </a:r>
                <a:r>
                  <a:rPr lang="es-ES" sz="1600" dirty="0" err="1"/>
                  <a:t>network</a:t>
                </a:r>
                <a:r>
                  <a:rPr lang="es-ES" sz="1600" dirty="0"/>
                  <a:t>. </a:t>
                </a:r>
              </a:p>
            </p:txBody>
          </p:sp>
        </mc:Choice>
        <mc:Fallback xmlns="">
          <p:sp>
            <p:nvSpPr>
              <p:cNvPr id="8" name="Marcador de contenido 2">
                <a:extLst>
                  <a:ext uri="{FF2B5EF4-FFF2-40B4-BE49-F238E27FC236}">
                    <a16:creationId xmlns:a16="http://schemas.microsoft.com/office/drawing/2014/main" id="{0CA25D16-2C78-4B40-B869-0E7B39CAB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906" y="2691626"/>
                <a:ext cx="4918863" cy="1331734"/>
              </a:xfrm>
              <a:prstGeom prst="rect">
                <a:avLst/>
              </a:prstGeom>
              <a:blipFill>
                <a:blip r:embed="rId4"/>
                <a:stretch>
                  <a:fillRect t="-909"/>
                </a:stretch>
              </a:blipFill>
              <a:ln w="127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Marcador de contenido 2">
                <a:extLst>
                  <a:ext uri="{FF2B5EF4-FFF2-40B4-BE49-F238E27FC236}">
                    <a16:creationId xmlns:a16="http://schemas.microsoft.com/office/drawing/2014/main" id="{9B7A7678-8BC0-4933-AC6D-FCB43CD03E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56906" y="4254924"/>
                <a:ext cx="4918863" cy="364490"/>
              </a:xfrm>
              <a:prstGeom prst="rect">
                <a:avLst/>
              </a:prstGeom>
              <a:ln w="12700">
                <a:solidFill>
                  <a:schemeClr val="tx2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00A6D6"/>
                  </a:buClr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00A6D6"/>
                  </a:buClr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00A6D6"/>
                  </a:buClr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s-ES" sz="160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s-E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s-ES" sz="1600" dirty="0"/>
                  <a:t> Will be </a:t>
                </a:r>
                <a:r>
                  <a:rPr lang="es-ES" sz="1600" dirty="0" err="1"/>
                  <a:t>satisfied</a:t>
                </a:r>
                <a:r>
                  <a:rPr lang="es-ES" sz="1600" dirty="0"/>
                  <a:t> </a:t>
                </a:r>
                <a:r>
                  <a:rPr lang="es-ES" sz="1600" dirty="0" err="1"/>
                  <a:t>through</a:t>
                </a:r>
                <a:r>
                  <a:rPr lang="es-ES" sz="1600" dirty="0"/>
                  <a:t> </a:t>
                </a:r>
                <a:r>
                  <a:rPr lang="es-ES" sz="1600" dirty="0" err="1"/>
                  <a:t>the</a:t>
                </a:r>
                <a:r>
                  <a:rPr lang="es-ES" sz="1600" dirty="0"/>
                  <a:t> </a:t>
                </a:r>
                <a:r>
                  <a:rPr lang="es-ES" sz="1600" dirty="0" err="1"/>
                  <a:t>Loss</a:t>
                </a:r>
                <a:r>
                  <a:rPr lang="es-ES" sz="1600" dirty="0"/>
                  <a:t> </a:t>
                </a:r>
                <a:r>
                  <a:rPr lang="es-ES" sz="1600" dirty="0" err="1"/>
                  <a:t>function</a:t>
                </a:r>
                <a:endParaRPr lang="es-ES" sz="1600" dirty="0"/>
              </a:p>
            </p:txBody>
          </p:sp>
        </mc:Choice>
        <mc:Fallback xmlns="">
          <p:sp>
            <p:nvSpPr>
              <p:cNvPr id="6" name="Marcador de contenido 2">
                <a:extLst>
                  <a:ext uri="{FF2B5EF4-FFF2-40B4-BE49-F238E27FC236}">
                    <a16:creationId xmlns:a16="http://schemas.microsoft.com/office/drawing/2014/main" id="{9B7A7678-8BC0-4933-AC6D-FCB43CD03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906" y="4254924"/>
                <a:ext cx="4918863" cy="364490"/>
              </a:xfrm>
              <a:prstGeom prst="rect">
                <a:avLst/>
              </a:prstGeom>
              <a:blipFill>
                <a:blip r:embed="rId5"/>
                <a:stretch>
                  <a:fillRect t="-3226" b="-11290"/>
                </a:stretch>
              </a:blipFill>
              <a:ln w="127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5323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591BA-C7B0-4AE0-9BE3-114EF7FB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Collocation point refinement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92A3EB-36C9-47A0-BAF6-DF8F929F1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361" y="868377"/>
            <a:ext cx="7106464" cy="709570"/>
          </a:xfrm>
        </p:spPr>
        <p:txBody>
          <a:bodyPr>
            <a:normAutofit/>
          </a:bodyPr>
          <a:lstStyle/>
          <a:p>
            <a:r>
              <a:rPr lang="en-GB" sz="2000" dirty="0"/>
              <a:t>Applied to the previous working example with 4000 collocation points.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15054-4638-4A09-A3A9-61B277CE1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432" y="1577947"/>
            <a:ext cx="6489812" cy="34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16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591BA-C7B0-4AE0-9BE3-114EF7FB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Collocation point refinement / Singularly perturbed problems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92A3EB-36C9-47A0-BAF6-DF8F929F1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361" y="1063229"/>
            <a:ext cx="7106464" cy="709570"/>
          </a:xfrm>
        </p:spPr>
        <p:txBody>
          <a:bodyPr>
            <a:normAutofit/>
          </a:bodyPr>
          <a:lstStyle/>
          <a:p>
            <a:r>
              <a:rPr lang="en-GB" sz="2000" dirty="0"/>
              <a:t>Due to the counter intuitive nature of these results, a simpler study case is considered: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786384-CE0B-428B-997C-CD92DBED1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088" y="1753757"/>
            <a:ext cx="3761207" cy="1041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240A38-60D1-4503-86C0-A8EBFC4DA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551" y="2463327"/>
            <a:ext cx="3761207" cy="240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9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591BA-C7B0-4AE0-9BE3-114EF7FB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Collocation point refinement / Singularly perturbed problems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92A3EB-36C9-47A0-BAF6-DF8F929F1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361" y="1063229"/>
            <a:ext cx="7106464" cy="709570"/>
          </a:xfrm>
        </p:spPr>
        <p:txBody>
          <a:bodyPr>
            <a:normAutofit/>
          </a:bodyPr>
          <a:lstStyle/>
          <a:p>
            <a:r>
              <a:rPr lang="en-GB" sz="2000" dirty="0"/>
              <a:t>Due to the counter intuitive nature of these results, a simpler study case is considered: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9494C1-B3EA-4D3D-9598-2E8FA2948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422" y="2402726"/>
            <a:ext cx="4787267" cy="2672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02B169-C0D2-4855-B308-D8BBF75B4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757" y="1693156"/>
            <a:ext cx="6165161" cy="81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79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37487F-D076-4C09-9C48-B3BC108F5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708" y="1556349"/>
            <a:ext cx="6441260" cy="3498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1591BA-C7B0-4AE0-9BE3-114EF7FB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Collocation point refinement / Singularly perturbed problems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92A3EB-36C9-47A0-BAF6-DF8F929F1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361" y="1063229"/>
            <a:ext cx="7106464" cy="709570"/>
          </a:xfrm>
        </p:spPr>
        <p:txBody>
          <a:bodyPr>
            <a:normAutofit/>
          </a:bodyPr>
          <a:lstStyle/>
          <a:p>
            <a:r>
              <a:rPr lang="en-GB" sz="2000" dirty="0"/>
              <a:t>Due to the counter intuitive nature of these results, a simpler study case is considered: </a:t>
            </a:r>
          </a:p>
        </p:txBody>
      </p:sp>
    </p:spTree>
    <p:extLst>
      <p:ext uri="{BB962C8B-B14F-4D97-AF65-F5344CB8AC3E}">
        <p14:creationId xmlns:p14="http://schemas.microsoft.com/office/powerpoint/2010/main" val="3379323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C7611-5089-4D81-A3C3-B87AF768F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Inverse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7EECB-BFB5-4021-8058-1299C4E2A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49108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Data driven discovery of PDEs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8DD51-1FB6-455F-A2E4-E27912DD5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115" y="1978695"/>
            <a:ext cx="3661772" cy="593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6D4852-84B3-47BA-B7E4-2C595A2F4870}"/>
              </a:ext>
            </a:extLst>
          </p:cNvPr>
          <p:cNvSpPr txBox="1"/>
          <p:nvPr/>
        </p:nvSpPr>
        <p:spPr>
          <a:xfrm>
            <a:off x="2132252" y="2859210"/>
            <a:ext cx="59759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Given a small set of scattered and potentially noisy observations of the a hidden state u(x; t),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Which parameters  best describe the observed data?</a:t>
            </a:r>
          </a:p>
        </p:txBody>
      </p:sp>
    </p:spTree>
    <p:extLst>
      <p:ext uri="{BB962C8B-B14F-4D97-AF65-F5344CB8AC3E}">
        <p14:creationId xmlns:p14="http://schemas.microsoft.com/office/powerpoint/2010/main" val="28361946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C7611-5089-4D81-A3C3-B87AF768F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Inverse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7EECB-BFB5-4021-8058-1299C4E2A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49108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Data driven discovery of PDEs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8DD51-1FB6-455F-A2E4-E27912DD5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054" y="1966437"/>
            <a:ext cx="3114928" cy="504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7811D6-81B9-4F85-970A-EEF839C0E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310" y="1702007"/>
            <a:ext cx="2300497" cy="1033348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F30C4D-A114-45FA-B3C2-7A5FB9CB053A}"/>
                  </a:ext>
                </a:extLst>
              </p:cNvPr>
              <p:cNvSpPr txBox="1"/>
              <p:nvPr/>
            </p:nvSpPr>
            <p:spPr>
              <a:xfrm>
                <a:off x="2191043" y="3228722"/>
                <a:ext cx="62505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In literature, this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GB" dirty="0"/>
                  <a:t> set is defined as a trainable parameter of the NN. The information obtained is a single (Scalar value)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F30C4D-A114-45FA-B3C2-7A5FB9CB0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043" y="3228722"/>
                <a:ext cx="6250589" cy="646331"/>
              </a:xfrm>
              <a:prstGeom prst="rect">
                <a:avLst/>
              </a:prstGeom>
              <a:blipFill>
                <a:blip r:embed="rId4"/>
                <a:stretch>
                  <a:fillRect l="-780" t="-5660" r="-97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9756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BC9284AA-BC84-4D25-8782-89AC9C2F4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599" y="4167168"/>
            <a:ext cx="3346027" cy="65452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FC3C94-BEFA-40BF-A9A0-295F15DE1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106" y="205978"/>
            <a:ext cx="7106464" cy="1076105"/>
          </a:xfrm>
        </p:spPr>
        <p:txBody>
          <a:bodyPr>
            <a:normAutofit fontScale="90000"/>
          </a:bodyPr>
          <a:lstStyle/>
          <a:p>
            <a:r>
              <a:rPr lang="en-GB" dirty="0"/>
              <a:t>Inverse Problems / The project approach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D7008BB-C78C-4020-B7B5-C0A4E6626BBB}"/>
              </a:ext>
            </a:extLst>
          </p:cNvPr>
          <p:cNvSpPr/>
          <p:nvPr/>
        </p:nvSpPr>
        <p:spPr>
          <a:xfrm>
            <a:off x="2147147" y="1993052"/>
            <a:ext cx="365760" cy="352213"/>
          </a:xfrm>
          <a:prstGeom prst="ellipse">
            <a:avLst/>
          </a:prstGeom>
          <a:ln w="12700">
            <a:solidFill>
              <a:srgbClr val="00A6D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i="1" dirty="0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endParaRPr lang="en-GB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3C6A51-555C-4C04-A0D9-DA865F19CEF7}"/>
              </a:ext>
            </a:extLst>
          </p:cNvPr>
          <p:cNvSpPr/>
          <p:nvPr/>
        </p:nvSpPr>
        <p:spPr>
          <a:xfrm>
            <a:off x="2147147" y="2631625"/>
            <a:ext cx="365760" cy="352213"/>
          </a:xfrm>
          <a:prstGeom prst="ellipse">
            <a:avLst/>
          </a:prstGeom>
          <a:ln w="12700">
            <a:solidFill>
              <a:srgbClr val="00A6D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i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endParaRPr lang="en-GB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F21766E-8A85-45F1-A44F-1C31DB48AC75}"/>
                  </a:ext>
                </a:extLst>
              </p:cNvPr>
              <p:cNvSpPr/>
              <p:nvPr/>
            </p:nvSpPr>
            <p:spPr>
              <a:xfrm>
                <a:off x="3268134" y="1489949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F21766E-8A85-45F1-A44F-1C31DB48AC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134" y="1489949"/>
                <a:ext cx="365760" cy="352213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E82D257-7385-44CC-A00B-5B11D143E12B}"/>
                  </a:ext>
                </a:extLst>
              </p:cNvPr>
              <p:cNvSpPr/>
              <p:nvPr/>
            </p:nvSpPr>
            <p:spPr>
              <a:xfrm>
                <a:off x="3268134" y="2185725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E82D257-7385-44CC-A00B-5B11D143E1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134" y="2185725"/>
                <a:ext cx="365760" cy="3522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1FDE7F3-0D33-4063-9827-9E3784E95DBD}"/>
                  </a:ext>
                </a:extLst>
              </p:cNvPr>
              <p:cNvSpPr/>
              <p:nvPr/>
            </p:nvSpPr>
            <p:spPr>
              <a:xfrm>
                <a:off x="3268134" y="2881501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1FDE7F3-0D33-4063-9827-9E3784E95D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134" y="2881501"/>
                <a:ext cx="365760" cy="3522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BC2B399-501F-4DB2-B42F-5E778EC89D27}"/>
                  </a:ext>
                </a:extLst>
              </p:cNvPr>
              <p:cNvSpPr/>
              <p:nvPr/>
            </p:nvSpPr>
            <p:spPr>
              <a:xfrm>
                <a:off x="3268134" y="3577277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BC2B399-501F-4DB2-B42F-5E778EC89D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134" y="3577277"/>
                <a:ext cx="365760" cy="3522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0172B55-752A-4497-820B-123C551CDAB6}"/>
                  </a:ext>
                </a:extLst>
              </p:cNvPr>
              <p:cNvSpPr/>
              <p:nvPr/>
            </p:nvSpPr>
            <p:spPr>
              <a:xfrm>
                <a:off x="4328160" y="1489949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0172B55-752A-4497-820B-123C551CD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160" y="1489949"/>
                <a:ext cx="365760" cy="3522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2B7EFA8-9AEE-4C6E-94F5-388BC54C8063}"/>
                  </a:ext>
                </a:extLst>
              </p:cNvPr>
              <p:cNvSpPr/>
              <p:nvPr/>
            </p:nvSpPr>
            <p:spPr>
              <a:xfrm>
                <a:off x="4328160" y="2185725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2B7EFA8-9AEE-4C6E-94F5-388BC54C80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160" y="2185725"/>
                <a:ext cx="365760" cy="3522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8486861-D538-494A-A0C4-3467BA88333C}"/>
                  </a:ext>
                </a:extLst>
              </p:cNvPr>
              <p:cNvSpPr/>
              <p:nvPr/>
            </p:nvSpPr>
            <p:spPr>
              <a:xfrm>
                <a:off x="4328160" y="2881501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8486861-D538-494A-A0C4-3467BA8833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160" y="2881501"/>
                <a:ext cx="365760" cy="35221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71C7CA6-12A4-4513-A887-08C3899D32E2}"/>
                  </a:ext>
                </a:extLst>
              </p:cNvPr>
              <p:cNvSpPr/>
              <p:nvPr/>
            </p:nvSpPr>
            <p:spPr>
              <a:xfrm>
                <a:off x="4328160" y="3577277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71C7CA6-12A4-4513-A887-08C3899D32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160" y="3577277"/>
                <a:ext cx="365760" cy="352213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F04710-8EBB-4400-9CC1-DF383CE9A3CA}"/>
              </a:ext>
            </a:extLst>
          </p:cNvPr>
          <p:cNvCxnSpPr>
            <a:stCxn id="4" idx="6"/>
            <a:endCxn id="6" idx="2"/>
          </p:cNvCxnSpPr>
          <p:nvPr/>
        </p:nvCxnSpPr>
        <p:spPr>
          <a:xfrm flipV="1">
            <a:off x="2512907" y="1666056"/>
            <a:ext cx="755227" cy="503103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C9BC7B-1EED-46EE-8C6E-04C4EA21107A}"/>
              </a:ext>
            </a:extLst>
          </p:cNvPr>
          <p:cNvCxnSpPr>
            <a:cxnSpLocks/>
            <a:stCxn id="4" idx="6"/>
            <a:endCxn id="7" idx="2"/>
          </p:cNvCxnSpPr>
          <p:nvPr/>
        </p:nvCxnSpPr>
        <p:spPr>
          <a:xfrm>
            <a:off x="2512907" y="2169159"/>
            <a:ext cx="755227" cy="192673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E564DC-63FB-424A-BEC7-E696FFCEE1FA}"/>
              </a:ext>
            </a:extLst>
          </p:cNvPr>
          <p:cNvCxnSpPr>
            <a:cxnSpLocks/>
            <a:stCxn id="4" idx="6"/>
            <a:endCxn id="8" idx="2"/>
          </p:cNvCxnSpPr>
          <p:nvPr/>
        </p:nvCxnSpPr>
        <p:spPr>
          <a:xfrm>
            <a:off x="2512907" y="2169159"/>
            <a:ext cx="755227" cy="888449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525BDA-5D63-4FE9-92E9-CB2E2B11EB93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512907" y="2807732"/>
            <a:ext cx="755227" cy="94565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9D522F2-3CD9-4312-85FC-58869202786E}"/>
              </a:ext>
            </a:extLst>
          </p:cNvPr>
          <p:cNvCxnSpPr>
            <a:cxnSpLocks/>
            <a:stCxn id="4" idx="6"/>
            <a:endCxn id="9" idx="3"/>
          </p:cNvCxnSpPr>
          <p:nvPr/>
        </p:nvCxnSpPr>
        <p:spPr>
          <a:xfrm>
            <a:off x="2512907" y="2169159"/>
            <a:ext cx="808791" cy="1708751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01BAFD-6678-4998-BFC4-0BCFFD726960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 flipV="1">
            <a:off x="2512907" y="1666056"/>
            <a:ext cx="755227" cy="11416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8468831-BBA5-4C72-BFDC-213CDF8A60DA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>
          <a:xfrm flipV="1">
            <a:off x="2512907" y="2361832"/>
            <a:ext cx="755227" cy="44590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E4F838-2772-4E5E-B6F5-F508D7B14282}"/>
              </a:ext>
            </a:extLst>
          </p:cNvPr>
          <p:cNvCxnSpPr>
            <a:cxnSpLocks/>
            <a:stCxn id="5" idx="6"/>
            <a:endCxn id="8" idx="2"/>
          </p:cNvCxnSpPr>
          <p:nvPr/>
        </p:nvCxnSpPr>
        <p:spPr>
          <a:xfrm>
            <a:off x="2512907" y="2807732"/>
            <a:ext cx="755227" cy="2498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4CD107E-185E-4325-8B04-BF538933AB08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3633894" y="1666056"/>
            <a:ext cx="694266" cy="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E2EEA15-DD16-4739-A65C-7CE52C7CBC8B}"/>
              </a:ext>
            </a:extLst>
          </p:cNvPr>
          <p:cNvCxnSpPr>
            <a:cxnSpLocks/>
            <a:stCxn id="6" idx="6"/>
            <a:endCxn id="11" idx="2"/>
          </p:cNvCxnSpPr>
          <p:nvPr/>
        </p:nvCxnSpPr>
        <p:spPr>
          <a:xfrm>
            <a:off x="3633894" y="1666056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F670E9-9F9B-43E1-BA9C-8658C57D9BD0}"/>
              </a:ext>
            </a:extLst>
          </p:cNvPr>
          <p:cNvCxnSpPr>
            <a:cxnSpLocks/>
            <a:stCxn id="6" idx="6"/>
            <a:endCxn id="12" idx="2"/>
          </p:cNvCxnSpPr>
          <p:nvPr/>
        </p:nvCxnSpPr>
        <p:spPr>
          <a:xfrm>
            <a:off x="3633894" y="1666056"/>
            <a:ext cx="694266" cy="139155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91C39A-9EDE-41DF-992B-727FD5F4439D}"/>
              </a:ext>
            </a:extLst>
          </p:cNvPr>
          <p:cNvCxnSpPr>
            <a:cxnSpLocks/>
            <a:stCxn id="6" idx="6"/>
            <a:endCxn id="13" idx="2"/>
          </p:cNvCxnSpPr>
          <p:nvPr/>
        </p:nvCxnSpPr>
        <p:spPr>
          <a:xfrm>
            <a:off x="3633894" y="1666056"/>
            <a:ext cx="694266" cy="2087328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DE5E362-AE1B-4801-9A4B-AD1CAD1A0D72}"/>
              </a:ext>
            </a:extLst>
          </p:cNvPr>
          <p:cNvCxnSpPr>
            <a:cxnSpLocks/>
            <a:stCxn id="7" idx="6"/>
            <a:endCxn id="10" idx="2"/>
          </p:cNvCxnSpPr>
          <p:nvPr/>
        </p:nvCxnSpPr>
        <p:spPr>
          <a:xfrm flipV="1">
            <a:off x="3633894" y="1666056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1DC6457-9ABE-425A-AC04-C20964A1E5E1}"/>
              </a:ext>
            </a:extLst>
          </p:cNvPr>
          <p:cNvCxnSpPr>
            <a:cxnSpLocks/>
            <a:stCxn id="7" idx="6"/>
            <a:endCxn id="11" idx="2"/>
          </p:cNvCxnSpPr>
          <p:nvPr/>
        </p:nvCxnSpPr>
        <p:spPr>
          <a:xfrm>
            <a:off x="3633894" y="2361832"/>
            <a:ext cx="694266" cy="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4FBCB6-7393-4C19-904E-3DC481C9B184}"/>
              </a:ext>
            </a:extLst>
          </p:cNvPr>
          <p:cNvCxnSpPr>
            <a:cxnSpLocks/>
            <a:stCxn id="7" idx="6"/>
            <a:endCxn id="12" idx="2"/>
          </p:cNvCxnSpPr>
          <p:nvPr/>
        </p:nvCxnSpPr>
        <p:spPr>
          <a:xfrm>
            <a:off x="3633894" y="2361832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3E34C2-E21D-4C9E-A140-5E6D25B5E75F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>
            <a:off x="3633894" y="2361832"/>
            <a:ext cx="694266" cy="139155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68D4637-B4B4-4424-90B6-7CEFBA3CB798}"/>
              </a:ext>
            </a:extLst>
          </p:cNvPr>
          <p:cNvCxnSpPr>
            <a:cxnSpLocks/>
            <a:stCxn id="8" idx="6"/>
            <a:endCxn id="10" idx="2"/>
          </p:cNvCxnSpPr>
          <p:nvPr/>
        </p:nvCxnSpPr>
        <p:spPr>
          <a:xfrm flipV="1">
            <a:off x="3633894" y="1666056"/>
            <a:ext cx="694266" cy="139155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FF3F604-1B4D-43EC-9AA7-97AD13B6A61B}"/>
              </a:ext>
            </a:extLst>
          </p:cNvPr>
          <p:cNvCxnSpPr>
            <a:cxnSpLocks/>
            <a:stCxn id="8" idx="6"/>
            <a:endCxn id="11" idx="2"/>
          </p:cNvCxnSpPr>
          <p:nvPr/>
        </p:nvCxnSpPr>
        <p:spPr>
          <a:xfrm flipV="1">
            <a:off x="3633894" y="2361832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72AAA3E-750F-44DE-B991-6FA79036BD82}"/>
              </a:ext>
            </a:extLst>
          </p:cNvPr>
          <p:cNvCxnSpPr>
            <a:cxnSpLocks/>
            <a:stCxn id="8" idx="6"/>
            <a:endCxn id="12" idx="2"/>
          </p:cNvCxnSpPr>
          <p:nvPr/>
        </p:nvCxnSpPr>
        <p:spPr>
          <a:xfrm>
            <a:off x="3633894" y="3057608"/>
            <a:ext cx="694266" cy="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C5C678-057D-4029-87A3-1912B7ECBF42}"/>
              </a:ext>
            </a:extLst>
          </p:cNvPr>
          <p:cNvCxnSpPr>
            <a:cxnSpLocks/>
            <a:stCxn id="8" idx="6"/>
            <a:endCxn id="13" idx="2"/>
          </p:cNvCxnSpPr>
          <p:nvPr/>
        </p:nvCxnSpPr>
        <p:spPr>
          <a:xfrm>
            <a:off x="3633894" y="3057608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C1EC34E-0EEA-4CE4-B5B3-D5027FC482A6}"/>
              </a:ext>
            </a:extLst>
          </p:cNvPr>
          <p:cNvCxnSpPr>
            <a:cxnSpLocks/>
            <a:stCxn id="9" idx="6"/>
            <a:endCxn id="10" idx="2"/>
          </p:cNvCxnSpPr>
          <p:nvPr/>
        </p:nvCxnSpPr>
        <p:spPr>
          <a:xfrm flipV="1">
            <a:off x="3633894" y="1666056"/>
            <a:ext cx="694266" cy="2087328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D650EC8-96DB-48A7-9C58-D98878DBB033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3633894" y="2361832"/>
            <a:ext cx="694266" cy="139155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9E0A0D7-5337-4E7E-AAFE-CCAB5C481D76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633894" y="3057608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885EBD0-E5B0-4807-B466-1AED77550B5E}"/>
              </a:ext>
            </a:extLst>
          </p:cNvPr>
          <p:cNvCxnSpPr>
            <a:cxnSpLocks/>
            <a:stCxn id="9" idx="6"/>
            <a:endCxn id="13" idx="2"/>
          </p:cNvCxnSpPr>
          <p:nvPr/>
        </p:nvCxnSpPr>
        <p:spPr>
          <a:xfrm>
            <a:off x="3633894" y="3753384"/>
            <a:ext cx="694266" cy="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1216110-A7F2-469B-9263-D1241AECF642}"/>
                  </a:ext>
                </a:extLst>
              </p:cNvPr>
              <p:cNvSpPr/>
              <p:nvPr/>
            </p:nvSpPr>
            <p:spPr>
              <a:xfrm>
                <a:off x="5398428" y="2856682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1216110-A7F2-469B-9263-D1241AECF6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428" y="2856682"/>
                <a:ext cx="365760" cy="352213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AA8819F-C08F-4588-99D0-613E18D76699}"/>
              </a:ext>
            </a:extLst>
          </p:cNvPr>
          <p:cNvCxnSpPr>
            <a:cxnSpLocks/>
            <a:stCxn id="10" idx="6"/>
            <a:endCxn id="38" idx="2"/>
          </p:cNvCxnSpPr>
          <p:nvPr/>
        </p:nvCxnSpPr>
        <p:spPr>
          <a:xfrm>
            <a:off x="4693920" y="1666056"/>
            <a:ext cx="704508" cy="1366733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EE072D1-6344-43AD-B185-C3413A76A77A}"/>
              </a:ext>
            </a:extLst>
          </p:cNvPr>
          <p:cNvCxnSpPr>
            <a:cxnSpLocks/>
            <a:stCxn id="11" idx="6"/>
            <a:endCxn id="38" idx="2"/>
          </p:cNvCxnSpPr>
          <p:nvPr/>
        </p:nvCxnSpPr>
        <p:spPr>
          <a:xfrm>
            <a:off x="4693920" y="2361832"/>
            <a:ext cx="704508" cy="670957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0857385-3841-4772-B70E-A88926753DF9}"/>
              </a:ext>
            </a:extLst>
          </p:cNvPr>
          <p:cNvCxnSpPr>
            <a:cxnSpLocks/>
            <a:stCxn id="12" idx="6"/>
            <a:endCxn id="38" idx="2"/>
          </p:cNvCxnSpPr>
          <p:nvPr/>
        </p:nvCxnSpPr>
        <p:spPr>
          <a:xfrm flipV="1">
            <a:off x="4693920" y="3032789"/>
            <a:ext cx="704508" cy="24819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4AA44E4-0DB5-4ECD-8255-0C0AD4146302}"/>
              </a:ext>
            </a:extLst>
          </p:cNvPr>
          <p:cNvCxnSpPr>
            <a:cxnSpLocks/>
            <a:stCxn id="13" idx="6"/>
            <a:endCxn id="38" idx="2"/>
          </p:cNvCxnSpPr>
          <p:nvPr/>
        </p:nvCxnSpPr>
        <p:spPr>
          <a:xfrm flipV="1">
            <a:off x="4693920" y="3032789"/>
            <a:ext cx="704508" cy="720595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B4AB41A6-15F4-4A13-A135-F3646F364ABD}"/>
                  </a:ext>
                </a:extLst>
              </p:cNvPr>
              <p:cNvSpPr/>
              <p:nvPr/>
            </p:nvSpPr>
            <p:spPr>
              <a:xfrm>
                <a:off x="6324544" y="1489949"/>
                <a:ext cx="365761" cy="406584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1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1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sz="1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sz="11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B4AB41A6-15F4-4A13-A135-F3646F364A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544" y="1489949"/>
                <a:ext cx="365761" cy="406584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FB52459-D367-4A13-BFE0-7BB380306393}"/>
                  </a:ext>
                </a:extLst>
              </p:cNvPr>
              <p:cNvSpPr/>
              <p:nvPr/>
            </p:nvSpPr>
            <p:spPr>
              <a:xfrm>
                <a:off x="6343116" y="2185541"/>
                <a:ext cx="365761" cy="406584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1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1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sz="1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1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GB" sz="11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FB52459-D367-4A13-BFE0-7BB380306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116" y="2185541"/>
                <a:ext cx="365761" cy="406584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B016E89-9D08-4DEB-848C-6CFE0DA25F53}"/>
                  </a:ext>
                </a:extLst>
              </p:cNvPr>
              <p:cNvSpPr/>
              <p:nvPr/>
            </p:nvSpPr>
            <p:spPr>
              <a:xfrm>
                <a:off x="6343116" y="2880747"/>
                <a:ext cx="365761" cy="406584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1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100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1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s-ES" sz="1100" b="0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1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sz="1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GB" sz="11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1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ES" sz="11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11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B016E89-9D08-4DEB-848C-6CFE0DA25F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116" y="2880747"/>
                <a:ext cx="365761" cy="406584"/>
              </a:xfrm>
              <a:prstGeom prst="ellipse">
                <a:avLst/>
              </a:prstGeom>
              <a:blipFill>
                <a:blip r:embed="rId14"/>
                <a:stretch>
                  <a:fillRect b="-2941"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Oval 45">
            <a:extLst>
              <a:ext uri="{FF2B5EF4-FFF2-40B4-BE49-F238E27FC236}">
                <a16:creationId xmlns:a16="http://schemas.microsoft.com/office/drawing/2014/main" id="{A24EB79B-556D-4F2E-9D89-AC8B145D1B75}"/>
              </a:ext>
            </a:extLst>
          </p:cNvPr>
          <p:cNvSpPr/>
          <p:nvPr/>
        </p:nvSpPr>
        <p:spPr>
          <a:xfrm>
            <a:off x="6343116" y="3579904"/>
            <a:ext cx="365761" cy="406584"/>
          </a:xfrm>
          <a:prstGeom prst="ellipse">
            <a:avLst/>
          </a:prstGeom>
          <a:ln w="12700">
            <a:solidFill>
              <a:srgbClr val="00A6D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  <a:endParaRPr lang="en-GB" sz="11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18353E1-3272-4B43-840B-40F5B9179398}"/>
              </a:ext>
            </a:extLst>
          </p:cNvPr>
          <p:cNvCxnSpPr>
            <a:cxnSpLocks/>
            <a:stCxn id="38" idx="6"/>
            <a:endCxn id="43" idx="2"/>
          </p:cNvCxnSpPr>
          <p:nvPr/>
        </p:nvCxnSpPr>
        <p:spPr>
          <a:xfrm flipV="1">
            <a:off x="5764188" y="1693241"/>
            <a:ext cx="560356" cy="1339548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3A750FF-5F99-4FEF-A84D-12B9706F0684}"/>
              </a:ext>
            </a:extLst>
          </p:cNvPr>
          <p:cNvCxnSpPr>
            <a:cxnSpLocks/>
            <a:stCxn id="38" idx="6"/>
            <a:endCxn id="44" idx="2"/>
          </p:cNvCxnSpPr>
          <p:nvPr/>
        </p:nvCxnSpPr>
        <p:spPr>
          <a:xfrm flipV="1">
            <a:off x="5764188" y="2388833"/>
            <a:ext cx="578928" cy="64395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207983E-20BE-4150-8E9E-10971F67706C}"/>
              </a:ext>
            </a:extLst>
          </p:cNvPr>
          <p:cNvCxnSpPr>
            <a:cxnSpLocks/>
            <a:stCxn id="38" idx="6"/>
            <a:endCxn id="45" idx="2"/>
          </p:cNvCxnSpPr>
          <p:nvPr/>
        </p:nvCxnSpPr>
        <p:spPr>
          <a:xfrm>
            <a:off x="5764188" y="3032789"/>
            <a:ext cx="578928" cy="5125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547E858-D72F-41D9-AED4-1D328BDF1DC2}"/>
              </a:ext>
            </a:extLst>
          </p:cNvPr>
          <p:cNvCxnSpPr>
            <a:cxnSpLocks/>
            <a:stCxn id="38" idx="6"/>
            <a:endCxn id="46" idx="2"/>
          </p:cNvCxnSpPr>
          <p:nvPr/>
        </p:nvCxnSpPr>
        <p:spPr>
          <a:xfrm>
            <a:off x="5764188" y="3032789"/>
            <a:ext cx="578928" cy="750407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B83E155-1276-48B5-B5F9-C7D3C7C803A5}"/>
                  </a:ext>
                </a:extLst>
              </p:cNvPr>
              <p:cNvSpPr/>
              <p:nvPr/>
            </p:nvSpPr>
            <p:spPr>
              <a:xfrm>
                <a:off x="7261013" y="2345265"/>
                <a:ext cx="1503680" cy="53623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B83E155-1276-48B5-B5F9-C7D3C7C803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013" y="2345265"/>
                <a:ext cx="1503680" cy="53623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284B623-5FB9-413F-B291-5379F610B203}"/>
              </a:ext>
            </a:extLst>
          </p:cNvPr>
          <p:cNvCxnSpPr>
            <a:cxnSpLocks/>
            <a:stCxn id="43" idx="6"/>
            <a:endCxn id="51" idx="1"/>
          </p:cNvCxnSpPr>
          <p:nvPr/>
        </p:nvCxnSpPr>
        <p:spPr>
          <a:xfrm>
            <a:off x="6690305" y="1693241"/>
            <a:ext cx="570708" cy="92014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3801D97-1607-4281-A533-6643300992C6}"/>
              </a:ext>
            </a:extLst>
          </p:cNvPr>
          <p:cNvCxnSpPr>
            <a:cxnSpLocks/>
            <a:stCxn id="44" idx="6"/>
            <a:endCxn id="51" idx="1"/>
          </p:cNvCxnSpPr>
          <p:nvPr/>
        </p:nvCxnSpPr>
        <p:spPr>
          <a:xfrm>
            <a:off x="6708877" y="2388833"/>
            <a:ext cx="552136" cy="22455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23F4C22-67B7-4320-BB86-EBA26B3ECA54}"/>
              </a:ext>
            </a:extLst>
          </p:cNvPr>
          <p:cNvCxnSpPr>
            <a:cxnSpLocks/>
            <a:stCxn id="45" idx="6"/>
            <a:endCxn id="51" idx="1"/>
          </p:cNvCxnSpPr>
          <p:nvPr/>
        </p:nvCxnSpPr>
        <p:spPr>
          <a:xfrm flipV="1">
            <a:off x="6708877" y="2613383"/>
            <a:ext cx="552136" cy="47065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BC8D99F-23B7-4118-ABA9-238D59929D40}"/>
              </a:ext>
            </a:extLst>
          </p:cNvPr>
          <p:cNvCxnSpPr>
            <a:cxnSpLocks/>
            <a:stCxn id="46" idx="6"/>
            <a:endCxn id="51" idx="1"/>
          </p:cNvCxnSpPr>
          <p:nvPr/>
        </p:nvCxnSpPr>
        <p:spPr>
          <a:xfrm flipV="1">
            <a:off x="6708877" y="2613383"/>
            <a:ext cx="552136" cy="1169813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454EC9A-9B5F-4443-8A62-EAAF81C29985}"/>
              </a:ext>
            </a:extLst>
          </p:cNvPr>
          <p:cNvCxnSpPr>
            <a:cxnSpLocks/>
            <a:stCxn id="38" idx="4"/>
          </p:cNvCxnSpPr>
          <p:nvPr/>
        </p:nvCxnSpPr>
        <p:spPr>
          <a:xfrm>
            <a:off x="5581308" y="3208895"/>
            <a:ext cx="423222" cy="1085342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19DA2CC-6737-4A4C-BC0B-5D5035132299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7469349" y="2881501"/>
            <a:ext cx="543504" cy="1390285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785D6E19-6A8C-4E8A-A177-819E3CCEE778}"/>
              </a:ext>
            </a:extLst>
          </p:cNvPr>
          <p:cNvSpPr txBox="1"/>
          <p:nvPr/>
        </p:nvSpPr>
        <p:spPr>
          <a:xfrm>
            <a:off x="3732107" y="3693244"/>
            <a:ext cx="44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…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8725DCF-16E0-407F-A522-184F647846DE}"/>
                  </a:ext>
                </a:extLst>
              </p:cNvPr>
              <p:cNvSpPr/>
              <p:nvPr/>
            </p:nvSpPr>
            <p:spPr>
              <a:xfrm>
                <a:off x="5398427" y="2448623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8725DCF-16E0-407F-A522-184F647846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427" y="2448623"/>
                <a:ext cx="365760" cy="352213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30E2468-CCFE-4241-B0F3-90EB3889323A}"/>
              </a:ext>
            </a:extLst>
          </p:cNvPr>
          <p:cNvCxnSpPr>
            <a:cxnSpLocks/>
            <a:stCxn id="10" idx="6"/>
            <a:endCxn id="60" idx="2"/>
          </p:cNvCxnSpPr>
          <p:nvPr/>
        </p:nvCxnSpPr>
        <p:spPr>
          <a:xfrm>
            <a:off x="4693920" y="1666056"/>
            <a:ext cx="704507" cy="958674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77D2F99-9D65-437B-AD3F-4914BCD5A3F8}"/>
              </a:ext>
            </a:extLst>
          </p:cNvPr>
          <p:cNvCxnSpPr>
            <a:cxnSpLocks/>
            <a:stCxn id="11" idx="6"/>
            <a:endCxn id="60" idx="2"/>
          </p:cNvCxnSpPr>
          <p:nvPr/>
        </p:nvCxnSpPr>
        <p:spPr>
          <a:xfrm>
            <a:off x="4693920" y="2361832"/>
            <a:ext cx="704507" cy="262898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AF8A06F-DD0D-4E38-ACDE-E2CAC1F05DB2}"/>
              </a:ext>
            </a:extLst>
          </p:cNvPr>
          <p:cNvCxnSpPr>
            <a:cxnSpLocks/>
            <a:stCxn id="12" idx="6"/>
            <a:endCxn id="60" idx="2"/>
          </p:cNvCxnSpPr>
          <p:nvPr/>
        </p:nvCxnSpPr>
        <p:spPr>
          <a:xfrm flipV="1">
            <a:off x="4693920" y="2624730"/>
            <a:ext cx="704507" cy="432878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D3101F3-31AD-47E8-873A-CF52EEFF77C8}"/>
              </a:ext>
            </a:extLst>
          </p:cNvPr>
          <p:cNvCxnSpPr>
            <a:cxnSpLocks/>
            <a:stCxn id="13" idx="6"/>
            <a:endCxn id="60" idx="2"/>
          </p:cNvCxnSpPr>
          <p:nvPr/>
        </p:nvCxnSpPr>
        <p:spPr>
          <a:xfrm flipV="1">
            <a:off x="4693920" y="2624730"/>
            <a:ext cx="704507" cy="1128654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DDF9E7E1-EC94-4927-8CFA-D678997B2364}"/>
              </a:ext>
            </a:extLst>
          </p:cNvPr>
          <p:cNvSpPr/>
          <p:nvPr/>
        </p:nvSpPr>
        <p:spPr>
          <a:xfrm>
            <a:off x="5768211" y="1060623"/>
            <a:ext cx="1464659" cy="1505118"/>
          </a:xfrm>
          <a:custGeom>
            <a:avLst/>
            <a:gdLst>
              <a:gd name="connsiteX0" fmla="*/ 0 w 1464659"/>
              <a:gd name="connsiteY0" fmla="*/ 1505118 h 1505118"/>
              <a:gd name="connsiteX1" fmla="*/ 574535 w 1464659"/>
              <a:gd name="connsiteY1" fmla="*/ 0 h 1505118"/>
              <a:gd name="connsiteX2" fmla="*/ 1464659 w 1464659"/>
              <a:gd name="connsiteY2" fmla="*/ 1505118 h 150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4659" h="1505118">
                <a:moveTo>
                  <a:pt x="0" y="1505118"/>
                </a:moveTo>
                <a:cubicBezTo>
                  <a:pt x="165212" y="752559"/>
                  <a:pt x="330425" y="0"/>
                  <a:pt x="574535" y="0"/>
                </a:cubicBezTo>
                <a:cubicBezTo>
                  <a:pt x="818645" y="0"/>
                  <a:pt x="1193576" y="1153115"/>
                  <a:pt x="1464659" y="1505118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2986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79827-AB12-4798-B469-08625565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Inverse Problems / First case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9E71F-2074-4581-828D-5A508BF9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78" y="1233162"/>
            <a:ext cx="4850119" cy="824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E85694-64D2-485B-9559-393EF815C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890" y="1944473"/>
            <a:ext cx="7380894" cy="94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060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79827-AB12-4798-B469-08625565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Inverse Problems / First case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9E71F-2074-4581-828D-5A508BF9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542" y="949941"/>
            <a:ext cx="4850119" cy="824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70D18-415D-4509-86AA-899806542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340" y="1729207"/>
            <a:ext cx="6246967" cy="312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649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79827-AB12-4798-B469-08625565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Inverse Problems / First case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26DEC-BBF8-49CE-80B0-B53C91170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793" y="1063229"/>
            <a:ext cx="5769090" cy="326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25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Algorithm, PINN approach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CEBD7403-CD5C-412C-BA3C-0B9B30D287E5}"/>
              </a:ext>
            </a:extLst>
          </p:cNvPr>
          <p:cNvSpPr txBox="1">
            <a:spLocks/>
          </p:cNvSpPr>
          <p:nvPr/>
        </p:nvSpPr>
        <p:spPr>
          <a:xfrm>
            <a:off x="3972855" y="1023586"/>
            <a:ext cx="2111919" cy="389389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800" dirty="0"/>
              <a:t>TRAINING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45D1A8AE-6D1E-436A-8BB0-D514F1364EA4}"/>
              </a:ext>
            </a:extLst>
          </p:cNvPr>
          <p:cNvSpPr txBox="1">
            <a:spLocks/>
          </p:cNvSpPr>
          <p:nvPr/>
        </p:nvSpPr>
        <p:spPr>
          <a:xfrm>
            <a:off x="2165737" y="1804109"/>
            <a:ext cx="1105784" cy="389390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800" dirty="0"/>
              <a:t>INPUT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0819F58F-2DD0-4630-816A-E268FDD1B2DC}"/>
              </a:ext>
            </a:extLst>
          </p:cNvPr>
          <p:cNvSpPr txBox="1">
            <a:spLocks/>
          </p:cNvSpPr>
          <p:nvPr/>
        </p:nvSpPr>
        <p:spPr>
          <a:xfrm>
            <a:off x="1655896" y="2476386"/>
            <a:ext cx="2111919" cy="389390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800" dirty="0" err="1"/>
              <a:t>Two</a:t>
            </a:r>
            <a:r>
              <a:rPr lang="es-ES" sz="1800" dirty="0"/>
              <a:t> sets </a:t>
            </a:r>
            <a:r>
              <a:rPr lang="es-ES" sz="1800" dirty="0" err="1"/>
              <a:t>of</a:t>
            </a:r>
            <a:r>
              <a:rPr lang="es-ES" sz="1800" dirty="0"/>
              <a:t> </a:t>
            </a:r>
            <a:r>
              <a:rPr lang="es-ES" sz="1800" dirty="0" err="1"/>
              <a:t>points</a:t>
            </a:r>
            <a:r>
              <a:rPr lang="es-ES" sz="1800" dirty="0"/>
              <a:t> 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4CCBE037-5842-4CFB-951F-32CCA2C91BBC}"/>
              </a:ext>
            </a:extLst>
          </p:cNvPr>
          <p:cNvSpPr txBox="1">
            <a:spLocks/>
          </p:cNvSpPr>
          <p:nvPr/>
        </p:nvSpPr>
        <p:spPr>
          <a:xfrm>
            <a:off x="4260378" y="2044701"/>
            <a:ext cx="2111919" cy="389390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800" dirty="0" err="1"/>
              <a:t>Boundary</a:t>
            </a:r>
            <a:r>
              <a:rPr lang="es-ES" sz="1800" dirty="0"/>
              <a:t> </a:t>
            </a:r>
            <a:r>
              <a:rPr lang="es-ES" sz="1800" dirty="0" err="1"/>
              <a:t>points</a:t>
            </a:r>
            <a:endParaRPr lang="es-ES" sz="1800" dirty="0"/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131952EF-FA21-4026-ADAA-3D861D5F69FB}"/>
              </a:ext>
            </a:extLst>
          </p:cNvPr>
          <p:cNvSpPr txBox="1">
            <a:spLocks/>
          </p:cNvSpPr>
          <p:nvPr/>
        </p:nvSpPr>
        <p:spPr>
          <a:xfrm>
            <a:off x="4260377" y="2865776"/>
            <a:ext cx="2111919" cy="389390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800" dirty="0" err="1"/>
              <a:t>Collocation</a:t>
            </a:r>
            <a:r>
              <a:rPr lang="es-ES" sz="1800" dirty="0"/>
              <a:t> </a:t>
            </a:r>
            <a:r>
              <a:rPr lang="es-ES" sz="1800" dirty="0" err="1"/>
              <a:t>points</a:t>
            </a:r>
            <a:endParaRPr lang="es-ES" sz="1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22005D0-70DC-48EB-A76B-99E62BBD60B5}"/>
              </a:ext>
            </a:extLst>
          </p:cNvPr>
          <p:cNvCxnSpPr>
            <a:cxnSpLocks/>
            <a:stCxn id="7" idx="1"/>
            <a:endCxn id="9" idx="3"/>
          </p:cNvCxnSpPr>
          <p:nvPr/>
        </p:nvCxnSpPr>
        <p:spPr>
          <a:xfrm flipH="1">
            <a:off x="3271521" y="1218281"/>
            <a:ext cx="701334" cy="780523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531EDC-40D2-4D3E-8675-F9B871197BB0}"/>
              </a:ext>
            </a:extLst>
          </p:cNvPr>
          <p:cNvCxnSpPr>
            <a:cxnSpLocks/>
          </p:cNvCxnSpPr>
          <p:nvPr/>
        </p:nvCxnSpPr>
        <p:spPr>
          <a:xfrm flipV="1">
            <a:off x="3777656" y="2164649"/>
            <a:ext cx="484587" cy="506432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C57B73-AEB0-468C-B7A7-343DA3DA4BC7}"/>
              </a:ext>
            </a:extLst>
          </p:cNvPr>
          <p:cNvCxnSpPr>
            <a:cxnSpLocks/>
            <a:stCxn id="11" idx="3"/>
            <a:endCxn id="15" idx="1"/>
          </p:cNvCxnSpPr>
          <p:nvPr/>
        </p:nvCxnSpPr>
        <p:spPr>
          <a:xfrm>
            <a:off x="3767815" y="2671081"/>
            <a:ext cx="492562" cy="38939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AB314E6B-E83D-474E-8C7A-15496DEF6A3E}"/>
              </a:ext>
            </a:extLst>
          </p:cNvPr>
          <p:cNvSpPr txBox="1">
            <a:spLocks/>
          </p:cNvSpPr>
          <p:nvPr/>
        </p:nvSpPr>
        <p:spPr>
          <a:xfrm>
            <a:off x="6757651" y="2046408"/>
            <a:ext cx="2111919" cy="389390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800" dirty="0" err="1"/>
              <a:t>Enforce</a:t>
            </a:r>
            <a:r>
              <a:rPr lang="es-ES" sz="1800" dirty="0"/>
              <a:t> BC</a:t>
            </a:r>
          </a:p>
        </p:txBody>
      </p:sp>
      <p:sp>
        <p:nvSpPr>
          <p:cNvPr id="26" name="Marcador de contenido 2">
            <a:extLst>
              <a:ext uri="{FF2B5EF4-FFF2-40B4-BE49-F238E27FC236}">
                <a16:creationId xmlns:a16="http://schemas.microsoft.com/office/drawing/2014/main" id="{B95BDB57-508E-4882-8ED4-B512CA076E1C}"/>
              </a:ext>
            </a:extLst>
          </p:cNvPr>
          <p:cNvSpPr txBox="1">
            <a:spLocks/>
          </p:cNvSpPr>
          <p:nvPr/>
        </p:nvSpPr>
        <p:spPr>
          <a:xfrm>
            <a:off x="6757651" y="2865776"/>
            <a:ext cx="2111919" cy="389390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800" dirty="0" err="1"/>
              <a:t>Enforce</a:t>
            </a:r>
            <a:r>
              <a:rPr lang="es-ES" sz="1800" dirty="0"/>
              <a:t> </a:t>
            </a:r>
            <a:r>
              <a:rPr lang="es-ES" sz="1800" dirty="0" err="1"/>
              <a:t>physical</a:t>
            </a:r>
            <a:r>
              <a:rPr lang="es-ES" sz="1800" dirty="0"/>
              <a:t> </a:t>
            </a:r>
            <a:r>
              <a:rPr lang="es-ES" sz="1800" dirty="0" err="1"/>
              <a:t>law</a:t>
            </a:r>
            <a:endParaRPr lang="es-ES" sz="18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A0131BD-0B54-42CF-AFC2-D5F604706FF9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 flipH="1">
            <a:off x="2711856" y="2193499"/>
            <a:ext cx="6773" cy="282887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4E733F92-C2D6-49CB-941D-C38C9EA3DD02}"/>
              </a:ext>
            </a:extLst>
          </p:cNvPr>
          <p:cNvSpPr/>
          <p:nvPr/>
        </p:nvSpPr>
        <p:spPr>
          <a:xfrm>
            <a:off x="2023257" y="3770192"/>
            <a:ext cx="1256637" cy="86698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Output</a:t>
            </a:r>
            <a:endParaRPr lang="en-GB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9CC0E11-E62B-4521-A3E9-F14F239E2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22" y="3876424"/>
            <a:ext cx="3346027" cy="654524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E457044-6B1B-4791-A599-CF34DEB198C4}"/>
              </a:ext>
            </a:extLst>
          </p:cNvPr>
          <p:cNvCxnSpPr>
            <a:cxnSpLocks/>
            <a:stCxn id="13" idx="3"/>
            <a:endCxn id="24" idx="1"/>
          </p:cNvCxnSpPr>
          <p:nvPr/>
        </p:nvCxnSpPr>
        <p:spPr>
          <a:xfrm>
            <a:off x="6372297" y="2239396"/>
            <a:ext cx="385354" cy="1707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B072879-B24E-47F5-8CE9-36D7F63B4724}"/>
              </a:ext>
            </a:extLst>
          </p:cNvPr>
          <p:cNvCxnSpPr>
            <a:cxnSpLocks/>
          </p:cNvCxnSpPr>
          <p:nvPr/>
        </p:nvCxnSpPr>
        <p:spPr>
          <a:xfrm>
            <a:off x="6372297" y="3057910"/>
            <a:ext cx="385354" cy="1707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4649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29E1C1D-9F88-4C85-8B39-C581CA0A8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365" y="2720075"/>
            <a:ext cx="4289175" cy="2203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0FBC6-D9A4-48B2-829C-F96AD5F53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24" y="1063229"/>
            <a:ext cx="3892969" cy="208677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279827-AB12-4798-B469-08625565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Inverse Problems / Noise Study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EC30AE-B8DA-45C5-9B43-AEF712F6E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082" y="993069"/>
            <a:ext cx="2807335" cy="172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704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79827-AB12-4798-B469-08625565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Inverse Problems / Noise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3084D-A720-44A3-8CF1-BB40747AE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807" y="1967762"/>
            <a:ext cx="5186995" cy="27736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39CC58-B042-48E7-A4F7-A09DD5F44814}"/>
                  </a:ext>
                </a:extLst>
              </p:cNvPr>
              <p:cNvSpPr txBox="1"/>
              <p:nvPr/>
            </p:nvSpPr>
            <p:spPr>
              <a:xfrm>
                <a:off x="1933996" y="1140977"/>
                <a:ext cx="68377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Approximation of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b="0" i="1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b="0" dirty="0"/>
                  <a:t> prediction as a normal distribution with and without noise</a:t>
                </a:r>
                <a:endParaRPr lang="es-ES" b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39CC58-B042-48E7-A4F7-A09DD5F44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996" y="1140977"/>
                <a:ext cx="6837770" cy="646331"/>
              </a:xfrm>
              <a:prstGeom prst="rect">
                <a:avLst/>
              </a:prstGeom>
              <a:blipFill>
                <a:blip r:embed="rId3"/>
                <a:stretch>
                  <a:fillRect l="-713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40322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79827-AB12-4798-B469-08625565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Inverse Problems / Difficulties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9E71F-2074-4581-828D-5A508BF9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714" y="1216978"/>
            <a:ext cx="4850119" cy="8249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B295F5-E215-4B74-9E63-F65773A33947}"/>
              </a:ext>
            </a:extLst>
          </p:cNvPr>
          <p:cNvSpPr/>
          <p:nvPr/>
        </p:nvSpPr>
        <p:spPr>
          <a:xfrm>
            <a:off x="4822853" y="1448473"/>
            <a:ext cx="1140977" cy="4450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CBC3AE-3FFB-42BD-B369-E1A31997EAA4}"/>
              </a:ext>
            </a:extLst>
          </p:cNvPr>
          <p:cNvSpPr/>
          <p:nvPr/>
        </p:nvSpPr>
        <p:spPr>
          <a:xfrm>
            <a:off x="3698060" y="1448473"/>
            <a:ext cx="356050" cy="4450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C45B02-A231-4A36-B465-67FC5067FDC7}"/>
              </a:ext>
            </a:extLst>
          </p:cNvPr>
          <p:cNvCxnSpPr>
            <a:cxnSpLocks/>
            <a:stCxn id="12" idx="0"/>
            <a:endCxn id="4" idx="2"/>
          </p:cNvCxnSpPr>
          <p:nvPr/>
        </p:nvCxnSpPr>
        <p:spPr>
          <a:xfrm flipV="1">
            <a:off x="3026421" y="1893536"/>
            <a:ext cx="849664" cy="111629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55631B-2BCB-4FD3-9867-6EFB643C97B2}"/>
              </a:ext>
            </a:extLst>
          </p:cNvPr>
          <p:cNvCxnSpPr>
            <a:cxnSpLocks/>
            <a:stCxn id="13" idx="0"/>
            <a:endCxn id="3" idx="2"/>
          </p:cNvCxnSpPr>
          <p:nvPr/>
        </p:nvCxnSpPr>
        <p:spPr>
          <a:xfrm flipH="1" flipV="1">
            <a:off x="5393342" y="1893536"/>
            <a:ext cx="797065" cy="105965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EC611E7-7943-4F9E-9A8E-3721C5BFBF1B}"/>
              </a:ext>
            </a:extLst>
          </p:cNvPr>
          <p:cNvSpPr txBox="1"/>
          <p:nvPr/>
        </p:nvSpPr>
        <p:spPr>
          <a:xfrm>
            <a:off x="2112021" y="3009831"/>
            <a:ext cx="182880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Mean equal to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A42504-A252-459D-A76D-44490A91649E}"/>
              </a:ext>
            </a:extLst>
          </p:cNvPr>
          <p:cNvSpPr txBox="1"/>
          <p:nvPr/>
        </p:nvSpPr>
        <p:spPr>
          <a:xfrm>
            <a:off x="4960417" y="2953187"/>
            <a:ext cx="245997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High accuracy needed</a:t>
            </a:r>
          </a:p>
        </p:txBody>
      </p:sp>
    </p:spTree>
    <p:extLst>
      <p:ext uri="{BB962C8B-B14F-4D97-AF65-F5344CB8AC3E}">
        <p14:creationId xmlns:p14="http://schemas.microsoft.com/office/powerpoint/2010/main" val="4831187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79827-AB12-4798-B469-08625565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Inverse Problems / Difficulties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9E71F-2074-4581-828D-5A508BF9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714" y="1216978"/>
            <a:ext cx="4850119" cy="8249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B295F5-E215-4B74-9E63-F65773A33947}"/>
              </a:ext>
            </a:extLst>
          </p:cNvPr>
          <p:cNvSpPr/>
          <p:nvPr/>
        </p:nvSpPr>
        <p:spPr>
          <a:xfrm>
            <a:off x="4822853" y="1448473"/>
            <a:ext cx="1140977" cy="4450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55631B-2BCB-4FD3-9867-6EFB643C97B2}"/>
              </a:ext>
            </a:extLst>
          </p:cNvPr>
          <p:cNvCxnSpPr>
            <a:cxnSpLocks/>
            <a:stCxn id="13" idx="0"/>
            <a:endCxn id="3" idx="2"/>
          </p:cNvCxnSpPr>
          <p:nvPr/>
        </p:nvCxnSpPr>
        <p:spPr>
          <a:xfrm flipH="1" flipV="1">
            <a:off x="5393342" y="1893536"/>
            <a:ext cx="2107975" cy="30888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9A42504-A252-459D-A76D-44490A91649E}"/>
              </a:ext>
            </a:extLst>
          </p:cNvPr>
          <p:cNvSpPr txBox="1"/>
          <p:nvPr/>
        </p:nvSpPr>
        <p:spPr>
          <a:xfrm>
            <a:off x="6271327" y="2202418"/>
            <a:ext cx="245997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High accuracy needed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647A9F-B9EB-4315-A0E5-0915FCD48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106" y="2005102"/>
            <a:ext cx="1415581" cy="763964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FD7906-8C27-4B83-9198-7A473E48A296}"/>
              </a:ext>
            </a:extLst>
          </p:cNvPr>
          <p:cNvCxnSpPr>
            <a:cxnSpLocks/>
            <a:stCxn id="9" idx="0"/>
            <a:endCxn id="3" idx="2"/>
          </p:cNvCxnSpPr>
          <p:nvPr/>
        </p:nvCxnSpPr>
        <p:spPr>
          <a:xfrm flipV="1">
            <a:off x="2470897" y="1893536"/>
            <a:ext cx="2922445" cy="11156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A126012-17B2-410C-B4D6-6E888552B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323" y="3783647"/>
            <a:ext cx="1619250" cy="285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E03E2C-8AE1-4202-A194-F232B1409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271" y="3710939"/>
            <a:ext cx="164782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472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243CFF-49D4-430D-B078-B4B954108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941" y="1176770"/>
            <a:ext cx="5696793" cy="31783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279827-AB12-4798-B469-08625565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Inverse Problems / Difficulties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126012-17B2-410C-B4D6-6E888552B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4468689"/>
            <a:ext cx="1619250" cy="285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E03E2C-8AE1-4202-A194-F232B1409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191" y="4430589"/>
            <a:ext cx="164782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32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79827-AB12-4798-B469-08625565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Inverse Problems / Difficulties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9E71F-2074-4581-828D-5A508BF9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714" y="1216978"/>
            <a:ext cx="4850119" cy="8249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B295F5-E215-4B74-9E63-F65773A33947}"/>
              </a:ext>
            </a:extLst>
          </p:cNvPr>
          <p:cNvSpPr/>
          <p:nvPr/>
        </p:nvSpPr>
        <p:spPr>
          <a:xfrm>
            <a:off x="4822853" y="1448473"/>
            <a:ext cx="1140977" cy="4450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CBC3AE-3FFB-42BD-B369-E1A31997EAA4}"/>
              </a:ext>
            </a:extLst>
          </p:cNvPr>
          <p:cNvSpPr/>
          <p:nvPr/>
        </p:nvSpPr>
        <p:spPr>
          <a:xfrm>
            <a:off x="3698060" y="1448473"/>
            <a:ext cx="356050" cy="4450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C45B02-A231-4A36-B465-67FC5067FDC7}"/>
              </a:ext>
            </a:extLst>
          </p:cNvPr>
          <p:cNvCxnSpPr>
            <a:cxnSpLocks/>
            <a:stCxn id="12" idx="0"/>
            <a:endCxn id="4" idx="2"/>
          </p:cNvCxnSpPr>
          <p:nvPr/>
        </p:nvCxnSpPr>
        <p:spPr>
          <a:xfrm flipV="1">
            <a:off x="2872672" y="1893536"/>
            <a:ext cx="1003413" cy="37988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EC611E7-7943-4F9E-9A8E-3721C5BFBF1B}"/>
              </a:ext>
            </a:extLst>
          </p:cNvPr>
          <p:cNvSpPr txBox="1"/>
          <p:nvPr/>
        </p:nvSpPr>
        <p:spPr>
          <a:xfrm>
            <a:off x="1958272" y="2273420"/>
            <a:ext cx="182880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Mean equal to 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B71B63-7A8B-4375-9755-B118A0697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573" y="3172750"/>
            <a:ext cx="4148660" cy="60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495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7637F0-9375-44DA-8BB7-18C49C7AF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912" y="1611436"/>
            <a:ext cx="5868073" cy="3326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279827-AB12-4798-B469-08625565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Inverse Problems / Difficulties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B71B63-7A8B-4375-9755-B118A0697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008" y="915072"/>
            <a:ext cx="4148660" cy="60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680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79827-AB12-4798-B469-08625565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Inverse Problems / Difficulties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0F100-F4A0-4A3F-A8F1-2A7E4CADF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416" y="1640958"/>
            <a:ext cx="3344581" cy="506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283780-9B33-472F-96E4-1B5D0EEC6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541" y="2174582"/>
            <a:ext cx="5102631" cy="2928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35363B1-E0BD-42D6-906F-C83FD3D149FD}"/>
                  </a:ext>
                </a:extLst>
              </p:cNvPr>
              <p:cNvSpPr txBox="1"/>
              <p:nvPr/>
            </p:nvSpPr>
            <p:spPr>
              <a:xfrm>
                <a:off x="2031800" y="1020836"/>
                <a:ext cx="68377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b="0" i="1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b="0" dirty="0"/>
                  <a:t> prediction of the whole convective term</a:t>
                </a:r>
                <a:endParaRPr lang="es-ES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35363B1-E0BD-42D6-906F-C83FD3D14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800" y="1020836"/>
                <a:ext cx="6837770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96730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5A0D2-3732-489F-999F-D2946DFBA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BEB40-35C8-4ED9-8D56-B46E57FD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106" y="1200150"/>
            <a:ext cx="7106464" cy="3258562"/>
          </a:xfrm>
        </p:spPr>
        <p:txBody>
          <a:bodyPr>
            <a:normAutofit/>
          </a:bodyPr>
          <a:lstStyle/>
          <a:p>
            <a:r>
              <a:rPr lang="en-GB" sz="1800" dirty="0"/>
              <a:t>Thorough parameter study</a:t>
            </a:r>
          </a:p>
          <a:p>
            <a:r>
              <a:rPr lang="es-ES" sz="1800" dirty="0" err="1"/>
              <a:t>Convergence</a:t>
            </a:r>
            <a:r>
              <a:rPr lang="es-ES" sz="1800" dirty="0"/>
              <a:t> </a:t>
            </a:r>
            <a:r>
              <a:rPr lang="es-ES" sz="1800" dirty="0" err="1"/>
              <a:t>is</a:t>
            </a:r>
            <a:r>
              <a:rPr lang="es-ES" sz="1800" dirty="0"/>
              <a:t> </a:t>
            </a:r>
            <a:r>
              <a:rPr lang="es-ES" sz="1800" dirty="0" err="1"/>
              <a:t>not</a:t>
            </a:r>
            <a:r>
              <a:rPr lang="es-ES" sz="1800" dirty="0"/>
              <a:t> trivial</a:t>
            </a:r>
          </a:p>
          <a:p>
            <a:r>
              <a:rPr lang="es-ES" sz="1800" dirty="0" err="1"/>
              <a:t>The</a:t>
            </a:r>
            <a:r>
              <a:rPr lang="es-ES" sz="1800" dirty="0"/>
              <a:t> error </a:t>
            </a:r>
            <a:r>
              <a:rPr lang="es-ES" sz="1800" dirty="0" err="1"/>
              <a:t>characteristics</a:t>
            </a:r>
            <a:r>
              <a:rPr lang="es-ES" sz="1800" dirty="0"/>
              <a:t> </a:t>
            </a:r>
            <a:r>
              <a:rPr lang="es-ES" sz="1800" dirty="0" err="1"/>
              <a:t>of</a:t>
            </a:r>
            <a:r>
              <a:rPr lang="es-ES" sz="1800" dirty="0"/>
              <a:t> PINNS </a:t>
            </a:r>
            <a:r>
              <a:rPr lang="es-ES" sz="1800" dirty="0" err="1"/>
              <a:t>result</a:t>
            </a:r>
            <a:r>
              <a:rPr lang="es-ES" sz="1800" dirty="0"/>
              <a:t> fundamental </a:t>
            </a:r>
            <a:r>
              <a:rPr lang="es-ES" sz="1800" dirty="0" err="1"/>
              <a:t>to</a:t>
            </a:r>
            <a:r>
              <a:rPr lang="es-ES" sz="1800" dirty="0"/>
              <a:t> </a:t>
            </a:r>
            <a:r>
              <a:rPr lang="es-ES" sz="1800" dirty="0" err="1"/>
              <a:t>accuratelly</a:t>
            </a:r>
            <a:r>
              <a:rPr lang="es-ES" sz="1800" dirty="0"/>
              <a:t> </a:t>
            </a:r>
            <a:r>
              <a:rPr lang="es-ES" sz="1800" dirty="0" err="1"/>
              <a:t>predict</a:t>
            </a:r>
            <a:r>
              <a:rPr lang="es-ES" sz="1800" dirty="0"/>
              <a:t> </a:t>
            </a:r>
            <a:r>
              <a:rPr lang="es-ES" sz="1800" dirty="0" err="1"/>
              <a:t>solutions</a:t>
            </a:r>
            <a:r>
              <a:rPr lang="es-ES" sz="1800" dirty="0"/>
              <a:t> in </a:t>
            </a:r>
            <a:r>
              <a:rPr lang="es-ES" sz="1800" dirty="0" err="1"/>
              <a:t>manageable</a:t>
            </a:r>
            <a:r>
              <a:rPr lang="es-ES" sz="1800" dirty="0"/>
              <a:t> times</a:t>
            </a:r>
          </a:p>
          <a:p>
            <a:endParaRPr lang="es-ES" sz="1800" dirty="0"/>
          </a:p>
          <a:p>
            <a:r>
              <a:rPr lang="en-GB" sz="1800" dirty="0"/>
              <a:t>Valid Framework on the PINNs behaviour</a:t>
            </a:r>
          </a:p>
          <a:p>
            <a:r>
              <a:rPr lang="en-GB" sz="1800" dirty="0"/>
              <a:t>Versatility, inverse problems capabilities</a:t>
            </a:r>
          </a:p>
          <a:p>
            <a:r>
              <a:rPr lang="en-GB" sz="1800" dirty="0"/>
              <a:t>PDE identification</a:t>
            </a: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52842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87080-477B-4602-BA7F-11958F84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5BB95-4574-4C87-B975-FD9617CEF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2264085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671B0-D133-4048-9217-3141D128B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Algorithm, Loss Function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7F93AA-8239-4AD7-A3F8-A6C0D1E1B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467" y="1155394"/>
            <a:ext cx="3346027" cy="65452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7AB9DF-8E0D-41AF-A92F-9737C0ACD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146" y="2111511"/>
            <a:ext cx="2541237" cy="65452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D88EBD-5658-4E38-B1FE-E3AABB972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372" y="2919962"/>
            <a:ext cx="2670771" cy="76220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6B026E-E8B7-481A-8460-295B4BB4C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1278" y="2280086"/>
            <a:ext cx="1535552" cy="3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97DAC3-0DD7-4943-862E-FE0D3887B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9941" y="3115889"/>
            <a:ext cx="1087332" cy="37035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48367C-50B1-43BF-B8FF-57146F67883F}"/>
              </a:ext>
            </a:extLst>
          </p:cNvPr>
          <p:cNvCxnSpPr>
            <a:stCxn id="8" idx="3"/>
            <a:endCxn id="10" idx="1"/>
          </p:cNvCxnSpPr>
          <p:nvPr/>
        </p:nvCxnSpPr>
        <p:spPr>
          <a:xfrm>
            <a:off x="4688383" y="2438773"/>
            <a:ext cx="642895" cy="4565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142E47-68FB-457D-BDB8-077A83D2A71E}"/>
              </a:ext>
            </a:extLst>
          </p:cNvPr>
          <p:cNvCxnSpPr/>
          <p:nvPr/>
        </p:nvCxnSpPr>
        <p:spPr>
          <a:xfrm>
            <a:off x="4811143" y="3323797"/>
            <a:ext cx="642895" cy="4565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3251235E-9692-4078-AC06-0AAA6899229D}"/>
              </a:ext>
            </a:extLst>
          </p:cNvPr>
          <p:cNvSpPr txBox="1">
            <a:spLocks/>
          </p:cNvSpPr>
          <p:nvPr/>
        </p:nvSpPr>
        <p:spPr>
          <a:xfrm>
            <a:off x="7037494" y="2274525"/>
            <a:ext cx="1398876" cy="389390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400" i="1" dirty="0" err="1"/>
              <a:t>Boundary</a:t>
            </a:r>
            <a:r>
              <a:rPr lang="es-ES" sz="1400" i="1" dirty="0"/>
              <a:t> Data</a:t>
            </a: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4E2552CA-3444-4498-AADA-E8F1C36647BE}"/>
              </a:ext>
            </a:extLst>
          </p:cNvPr>
          <p:cNvSpPr txBox="1">
            <a:spLocks/>
          </p:cNvSpPr>
          <p:nvPr/>
        </p:nvSpPr>
        <p:spPr>
          <a:xfrm>
            <a:off x="6866829" y="3128522"/>
            <a:ext cx="1640477" cy="389390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400" i="1" dirty="0" err="1"/>
              <a:t>Collocation</a:t>
            </a:r>
            <a:r>
              <a:rPr lang="es-ES" sz="1400" i="1" dirty="0"/>
              <a:t> </a:t>
            </a:r>
            <a:r>
              <a:rPr lang="es-ES" sz="1400" i="1" dirty="0" err="1"/>
              <a:t>points</a:t>
            </a:r>
            <a:endParaRPr lang="es-ES" sz="1400" i="1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C3F65EC3-1216-4E77-9014-8DEC16ABF868}"/>
              </a:ext>
            </a:extLst>
          </p:cNvPr>
          <p:cNvSpPr txBox="1">
            <a:spLocks/>
          </p:cNvSpPr>
          <p:nvPr/>
        </p:nvSpPr>
        <p:spPr>
          <a:xfrm>
            <a:off x="2140371" y="4038683"/>
            <a:ext cx="1551095" cy="389390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400" dirty="0" err="1"/>
              <a:t>Optimized</a:t>
            </a:r>
            <a:r>
              <a:rPr lang="es-ES" sz="1400" dirty="0"/>
              <a:t> </a:t>
            </a:r>
            <a:r>
              <a:rPr lang="es-ES" sz="1400" dirty="0" err="1"/>
              <a:t>by</a:t>
            </a:r>
            <a:r>
              <a:rPr lang="es-ES" sz="1400" dirty="0"/>
              <a:t>:</a:t>
            </a: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FE299A0E-E448-47F3-B906-9C1B27F88FE6}"/>
              </a:ext>
            </a:extLst>
          </p:cNvPr>
          <p:cNvSpPr txBox="1">
            <a:spLocks/>
          </p:cNvSpPr>
          <p:nvPr/>
        </p:nvSpPr>
        <p:spPr>
          <a:xfrm>
            <a:off x="4520273" y="4047566"/>
            <a:ext cx="1627093" cy="389390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400" dirty="0"/>
              <a:t>Adam (mini </a:t>
            </a:r>
            <a:r>
              <a:rPr lang="es-ES" sz="1400" dirty="0" err="1"/>
              <a:t>Batch</a:t>
            </a:r>
            <a:r>
              <a:rPr lang="es-ES" sz="1400" dirty="0"/>
              <a:t>)</a:t>
            </a: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93BE1BA2-C2B1-4D97-930B-32DC6E4312FE}"/>
              </a:ext>
            </a:extLst>
          </p:cNvPr>
          <p:cNvSpPr txBox="1">
            <a:spLocks/>
          </p:cNvSpPr>
          <p:nvPr/>
        </p:nvSpPr>
        <p:spPr>
          <a:xfrm>
            <a:off x="7108430" y="4045623"/>
            <a:ext cx="1398876" cy="389390"/>
          </a:xfrm>
          <a:prstGeom prst="rect">
            <a:avLst/>
          </a:prstGeom>
          <a:ln w="12700">
            <a:solidFill>
              <a:schemeClr val="tx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6D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" sz="1400" dirty="0"/>
              <a:t>L-BFGS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F16771A-6807-4F73-BA60-AA1512B85759}"/>
              </a:ext>
            </a:extLst>
          </p:cNvPr>
          <p:cNvCxnSpPr>
            <a:stCxn id="22" idx="3"/>
            <a:endCxn id="24" idx="1"/>
          </p:cNvCxnSpPr>
          <p:nvPr/>
        </p:nvCxnSpPr>
        <p:spPr>
          <a:xfrm flipV="1">
            <a:off x="6147366" y="4240318"/>
            <a:ext cx="961064" cy="194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9788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1DF98-E3FA-4C50-8C91-944C0060B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Burgers</a:t>
            </a:r>
            <a:r>
              <a:rPr lang="es-ES" dirty="0"/>
              <a:t> </a:t>
            </a:r>
            <a:r>
              <a:rPr lang="es-ES" dirty="0" err="1"/>
              <a:t>Equation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A390CE-6421-47F3-8ADE-93B514070C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6038" y="1508971"/>
                <a:ext cx="4244841" cy="212555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s-ES" sz="2000" dirty="0"/>
                  <a:t>Network </a:t>
                </a:r>
                <a:r>
                  <a:rPr lang="es-ES" sz="2000" dirty="0" err="1"/>
                  <a:t>Characteristics</a:t>
                </a:r>
                <a:r>
                  <a:rPr lang="es-ES" sz="2000" dirty="0"/>
                  <a:t>: </a:t>
                </a:r>
              </a:p>
              <a:p>
                <a:pPr lvl="1"/>
                <a:r>
                  <a:rPr lang="es-ES" sz="1600" dirty="0"/>
                  <a:t>4000 </a:t>
                </a:r>
                <a:r>
                  <a:rPr lang="es-ES" sz="1600" dirty="0" err="1"/>
                  <a:t>Collocation</a:t>
                </a:r>
                <a:r>
                  <a:rPr lang="es-ES" sz="1600" dirty="0"/>
                  <a:t> </a:t>
                </a:r>
                <a:r>
                  <a:rPr lang="es-ES" sz="1600" dirty="0" err="1"/>
                  <a:t>points</a:t>
                </a:r>
                <a:endParaRPr lang="es-ES" sz="1600" dirty="0"/>
              </a:p>
              <a:p>
                <a:pPr lvl="1"/>
                <a:r>
                  <a:rPr lang="en-GB" sz="1600" dirty="0"/>
                  <a:t>100 Training (Boundary) points</a:t>
                </a:r>
              </a:p>
              <a:p>
                <a:pPr lvl="1"/>
                <a:r>
                  <a:rPr lang="en-GB" sz="1600" dirty="0"/>
                  <a:t>5 hidden layers 20 neurons per layer</a:t>
                </a:r>
              </a:p>
              <a:p>
                <a:pPr lvl="1"/>
                <a:r>
                  <a:rPr lang="en-GB" sz="1600" dirty="0"/>
                  <a:t>3000 Iterations Adam optimizer</a:t>
                </a:r>
              </a:p>
              <a:p>
                <a:pPr lvl="1"/>
                <a:r>
                  <a:rPr lang="en-GB" sz="1600" dirty="0"/>
                  <a:t>3000 Iterations L-BFGS</a:t>
                </a:r>
              </a:p>
              <a:p>
                <a:pPr lvl="1"/>
                <a:r>
                  <a:rPr lang="en-GB" sz="1600" dirty="0"/>
                  <a:t>Activation function :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𝑡𝑎𝑛h</m:t>
                    </m:r>
                  </m:oMath>
                </a14:m>
                <a:endParaRPr lang="en-GB" sz="1600" dirty="0"/>
              </a:p>
              <a:p>
                <a:pPr lvl="1"/>
                <a:endParaRPr lang="en-GB" sz="1600" dirty="0"/>
              </a:p>
              <a:p>
                <a:pPr lvl="1"/>
                <a:endParaRPr lang="en-GB" sz="1600" dirty="0"/>
              </a:p>
              <a:p>
                <a:pPr lvl="1"/>
                <a:endParaRPr lang="en-GB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A390CE-6421-47F3-8ADE-93B514070C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6038" y="1508971"/>
                <a:ext cx="4244841" cy="2125557"/>
              </a:xfrm>
              <a:blipFill>
                <a:blip r:embed="rId2"/>
                <a:stretch>
                  <a:fillRect l="-1291" t="-28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98D9B328-5F43-4D1D-9321-DA4EF2BCE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490" y="2689426"/>
            <a:ext cx="3942080" cy="217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8245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6736AB-70F7-41C4-9F53-D1BB7084D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942" y="2571750"/>
            <a:ext cx="6632827" cy="2467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74EEB-A016-41EE-B1E2-273AABED4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942" y="181061"/>
            <a:ext cx="6533418" cy="239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777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5526E-1BFD-410F-9C2A-269620C1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Burgers</a:t>
            </a:r>
            <a:r>
              <a:rPr lang="es-ES" dirty="0"/>
              <a:t> </a:t>
            </a:r>
            <a:r>
              <a:rPr lang="es-ES" dirty="0" err="1"/>
              <a:t>Equation</a:t>
            </a:r>
            <a:r>
              <a:rPr lang="es-ES" dirty="0"/>
              <a:t> 1D, </a:t>
            </a:r>
            <a:r>
              <a:rPr lang="es-ES" dirty="0" err="1"/>
              <a:t>Results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48C98-4C43-4397-9F04-9C451E2B5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166" y="1224662"/>
            <a:ext cx="7214404" cy="26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986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3CBF7-D794-49DC-814C-7425263FB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Heat</a:t>
            </a:r>
            <a:r>
              <a:rPr lang="es-ES" dirty="0"/>
              <a:t> </a:t>
            </a:r>
            <a:r>
              <a:rPr lang="es-ES" dirty="0" err="1"/>
              <a:t>equation</a:t>
            </a:r>
            <a:r>
              <a:rPr lang="es-ES" dirty="0"/>
              <a:t> 1D, </a:t>
            </a:r>
            <a:r>
              <a:rPr lang="es-ES" dirty="0" err="1"/>
              <a:t>Results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399C2C-02F7-44BE-993A-24DE8C52A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106" y="1338658"/>
            <a:ext cx="7051040" cy="26210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035911-4E9A-4105-A835-F1B261A054F7}"/>
                  </a:ext>
                </a:extLst>
              </p:cNvPr>
              <p:cNvSpPr txBox="1"/>
              <p:nvPr/>
            </p:nvSpPr>
            <p:spPr>
              <a:xfrm>
                <a:off x="3480765" y="4053177"/>
                <a:ext cx="3671146" cy="341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/>
                  <a:t>Loss </a:t>
                </a:r>
                <a:r>
                  <a:rPr lang="es-ES" sz="1600" dirty="0" err="1"/>
                  <a:t>value</a:t>
                </a:r>
                <a:r>
                  <a:rPr lang="es-ES" sz="1600" dirty="0"/>
                  <a:t> : </a:t>
                </a:r>
                <a14:m>
                  <m:oMath xmlns:m="http://schemas.openxmlformats.org/officeDocument/2006/math">
                    <m:r>
                      <a:rPr lang="es-ES" sz="16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,10139 </m:t>
                    </m:r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s-E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035911-4E9A-4105-A835-F1B261A05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765" y="4053177"/>
                <a:ext cx="3671146" cy="341376"/>
              </a:xfrm>
              <a:prstGeom prst="rect">
                <a:avLst/>
              </a:prstGeom>
              <a:blipFill>
                <a:blip r:embed="rId3"/>
                <a:stretch>
                  <a:fillRect t="-3571" b="-232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9630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87F1-CBF4-4892-B332-CD828AD7E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Poisson </a:t>
            </a:r>
            <a:r>
              <a:rPr lang="es-ES" dirty="0" err="1"/>
              <a:t>Equation</a:t>
            </a:r>
            <a:r>
              <a:rPr lang="es-ES" dirty="0"/>
              <a:t> 2D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F7234-7EA0-4EC0-9BB6-716FF5F6F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404" y="1788948"/>
            <a:ext cx="5743787" cy="3148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273C85-C752-4315-8029-34B78D4C71C6}"/>
                  </a:ext>
                </a:extLst>
              </p:cNvPr>
              <p:cNvSpPr txBox="1"/>
              <p:nvPr/>
            </p:nvSpPr>
            <p:spPr>
              <a:xfrm>
                <a:off x="1763106" y="1090322"/>
                <a:ext cx="1969001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𝑦𝑦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273C85-C752-4315-8029-34B78D4C7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106" y="1090322"/>
                <a:ext cx="1969001" cy="391261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3D4449-CCEC-4835-85C8-E8C4C30ED5EA}"/>
              </a:ext>
            </a:extLst>
          </p:cNvPr>
          <p:cNvCxnSpPr>
            <a:cxnSpLocks/>
          </p:cNvCxnSpPr>
          <p:nvPr/>
        </p:nvCxnSpPr>
        <p:spPr>
          <a:xfrm flipH="1">
            <a:off x="3434081" y="1481583"/>
            <a:ext cx="1442719" cy="1688337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3F8AAF-DBDB-4E2F-8567-AD4266DC5D5E}"/>
              </a:ext>
            </a:extLst>
          </p:cNvPr>
          <p:cNvCxnSpPr>
            <a:cxnSpLocks/>
          </p:cNvCxnSpPr>
          <p:nvPr/>
        </p:nvCxnSpPr>
        <p:spPr>
          <a:xfrm flipH="1">
            <a:off x="6089227" y="1605280"/>
            <a:ext cx="839893" cy="291253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CFC2A9-7CBC-44F7-9EBF-BA2D8CACC25A}"/>
                  </a:ext>
                </a:extLst>
              </p:cNvPr>
              <p:cNvSpPr txBox="1"/>
              <p:nvPr/>
            </p:nvSpPr>
            <p:spPr>
              <a:xfrm>
                <a:off x="4829386" y="1149588"/>
                <a:ext cx="697653" cy="307777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CFC2A9-7CBC-44F7-9EBF-BA2D8CACC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386" y="1149588"/>
                <a:ext cx="697653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C07516C-7B83-46F3-A3E7-BB28FD77FA83}"/>
                  </a:ext>
                </a:extLst>
              </p:cNvPr>
              <p:cNvSpPr txBox="1"/>
              <p:nvPr/>
            </p:nvSpPr>
            <p:spPr>
              <a:xfrm>
                <a:off x="6929120" y="1272200"/>
                <a:ext cx="697653" cy="307777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s-ES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C07516C-7B83-46F3-A3E7-BB28FD77F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120" y="1272200"/>
                <a:ext cx="697653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9652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F4CF6-F093-4EBE-BDA8-174855D47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Poisson </a:t>
            </a:r>
            <a:r>
              <a:rPr lang="es-ES" dirty="0" err="1"/>
              <a:t>Equation</a:t>
            </a:r>
            <a:r>
              <a:rPr lang="es-ES" dirty="0"/>
              <a:t> 2D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D1FE8-FB84-47A4-9E97-532E83688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903" y="1063229"/>
            <a:ext cx="6942667" cy="346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396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E18ED-A36F-4F01-BFC1-06D6CE399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Poisson </a:t>
            </a:r>
            <a:r>
              <a:rPr lang="es-ES" dirty="0" err="1"/>
              <a:t>problem</a:t>
            </a:r>
            <a:r>
              <a:rPr lang="es-ES" dirty="0"/>
              <a:t> II, </a:t>
            </a:r>
            <a:r>
              <a:rPr lang="es-ES" dirty="0" err="1"/>
              <a:t>Convergence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FFE70-DD83-4C6B-A6A4-29F15175D4F9}"/>
              </a:ext>
            </a:extLst>
          </p:cNvPr>
          <p:cNvSpPr txBox="1"/>
          <p:nvPr/>
        </p:nvSpPr>
        <p:spPr>
          <a:xfrm>
            <a:off x="4394200" y="2382277"/>
            <a:ext cx="1916853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Well-posed</a:t>
            </a:r>
            <a:r>
              <a:rPr lang="es-ES" dirty="0"/>
              <a:t> PDE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97636F-E7C7-4339-86C2-8D0A82A4AD8E}"/>
              </a:ext>
            </a:extLst>
          </p:cNvPr>
          <p:cNvSpPr txBox="1"/>
          <p:nvPr/>
        </p:nvSpPr>
        <p:spPr>
          <a:xfrm>
            <a:off x="3765245" y="1334590"/>
            <a:ext cx="3102186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latin typeface="+mj-lt"/>
              </a:rPr>
              <a:t>No </a:t>
            </a:r>
            <a:r>
              <a:rPr lang="es-ES" sz="1800" dirty="0" err="1">
                <a:latin typeface="+mj-lt"/>
              </a:rPr>
              <a:t>theoretical</a:t>
            </a:r>
            <a:r>
              <a:rPr lang="es-ES" sz="1800" dirty="0">
                <a:latin typeface="+mj-lt"/>
              </a:rPr>
              <a:t> </a:t>
            </a:r>
            <a:r>
              <a:rPr lang="es-ES" sz="1800" dirty="0" err="1">
                <a:latin typeface="+mj-lt"/>
              </a:rPr>
              <a:t>guarantee</a:t>
            </a:r>
            <a:r>
              <a:rPr lang="es-ES" sz="1800" dirty="0">
                <a:latin typeface="+mj-lt"/>
              </a:rPr>
              <a:t> </a:t>
            </a:r>
            <a:r>
              <a:rPr lang="es-ES" sz="1800" dirty="0" err="1">
                <a:latin typeface="+mj-lt"/>
              </a:rPr>
              <a:t>of</a:t>
            </a:r>
            <a:r>
              <a:rPr lang="es-ES" sz="1800" dirty="0">
                <a:latin typeface="+mj-lt"/>
              </a:rPr>
              <a:t> </a:t>
            </a:r>
            <a:r>
              <a:rPr lang="es-ES" sz="1800" dirty="0" err="1">
                <a:latin typeface="+mj-lt"/>
              </a:rPr>
              <a:t>convergence</a:t>
            </a:r>
            <a:endParaRPr lang="es-ES" sz="18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9530C1-E85B-4D88-80A9-5E2C023BD102}"/>
              </a:ext>
            </a:extLst>
          </p:cNvPr>
          <p:cNvSpPr txBox="1"/>
          <p:nvPr/>
        </p:nvSpPr>
        <p:spPr>
          <a:xfrm>
            <a:off x="1668898" y="2105278"/>
            <a:ext cx="2364622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Empirical</a:t>
            </a:r>
            <a:r>
              <a:rPr lang="es-ES" dirty="0"/>
              <a:t> </a:t>
            </a:r>
            <a:r>
              <a:rPr lang="es-ES" dirty="0" err="1"/>
              <a:t>Experience</a:t>
            </a:r>
            <a:r>
              <a:rPr lang="es-ES" dirty="0"/>
              <a:t> (</a:t>
            </a:r>
            <a:r>
              <a:rPr lang="es-ES" dirty="0" err="1"/>
              <a:t>Literature</a:t>
            </a:r>
            <a:r>
              <a:rPr lang="es-ES" dirty="0"/>
              <a:t>) </a:t>
            </a:r>
            <a:r>
              <a:rPr lang="es-ES" dirty="0" err="1"/>
              <a:t>suggests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: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24C698-DD6C-440D-8A77-CBADD31142FA}"/>
              </a:ext>
            </a:extLst>
          </p:cNvPr>
          <p:cNvSpPr txBox="1"/>
          <p:nvPr/>
        </p:nvSpPr>
        <p:spPr>
          <a:xfrm>
            <a:off x="6671733" y="2243779"/>
            <a:ext cx="1916853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Sufficiently</a:t>
            </a:r>
            <a:r>
              <a:rPr lang="es-ES" dirty="0"/>
              <a:t> </a:t>
            </a:r>
            <a:r>
              <a:rPr lang="es-ES" dirty="0" err="1"/>
              <a:t>Expressive</a:t>
            </a:r>
            <a:r>
              <a:rPr lang="es-ES" dirty="0"/>
              <a:t> NN</a:t>
            </a:r>
            <a:endParaRPr lang="en-GB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A2ED5E-5746-4543-9DAD-49650558F7DF}"/>
              </a:ext>
            </a:extLst>
          </p:cNvPr>
          <p:cNvCxnSpPr>
            <a:stCxn id="9" idx="3"/>
            <a:endCxn id="4" idx="1"/>
          </p:cNvCxnSpPr>
          <p:nvPr/>
        </p:nvCxnSpPr>
        <p:spPr>
          <a:xfrm>
            <a:off x="4033520" y="2566943"/>
            <a:ext cx="360680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A9C9B07-13A9-41A3-B303-C51E413F64B3}"/>
              </a:ext>
            </a:extLst>
          </p:cNvPr>
          <p:cNvSpPr txBox="1"/>
          <p:nvPr/>
        </p:nvSpPr>
        <p:spPr>
          <a:xfrm>
            <a:off x="6259289" y="2382277"/>
            <a:ext cx="358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tx2"/>
                </a:solidFill>
                <a:latin typeface="+mj-lt"/>
              </a:rPr>
              <a:t>+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C012E75-B11E-4529-86D2-E971C8905570}"/>
              </a:ext>
            </a:extLst>
          </p:cNvPr>
          <p:cNvCxnSpPr/>
          <p:nvPr/>
        </p:nvCxnSpPr>
        <p:spPr>
          <a:xfrm>
            <a:off x="1583613" y="3885860"/>
            <a:ext cx="358986" cy="8506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EEEE8FD-D270-4E56-B176-146ED5551F3D}"/>
              </a:ext>
            </a:extLst>
          </p:cNvPr>
          <p:cNvSpPr txBox="1"/>
          <p:nvPr/>
        </p:nvSpPr>
        <p:spPr>
          <a:xfrm>
            <a:off x="1942599" y="3571200"/>
            <a:ext cx="1916853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Will lead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convergence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4AFF52-93F2-41BF-9B29-AD7DC261388B}"/>
              </a:ext>
            </a:extLst>
          </p:cNvPr>
          <p:cNvSpPr txBox="1"/>
          <p:nvPr/>
        </p:nvSpPr>
        <p:spPr>
          <a:xfrm>
            <a:off x="5602566" y="3735411"/>
            <a:ext cx="238217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Well</a:t>
            </a:r>
            <a:r>
              <a:rPr lang="es-ES" dirty="0"/>
              <a:t>,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exactly</a:t>
            </a:r>
            <a:r>
              <a:rPr lang="es-ES" dirty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8432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E119E5-616E-4B2A-93B7-C0C69C1B4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012" y="1611961"/>
            <a:ext cx="4971627" cy="2471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4A34E-BB02-4C1D-A3DA-435374775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Poisson </a:t>
            </a:r>
            <a:r>
              <a:rPr lang="es-ES" dirty="0" err="1"/>
              <a:t>problem</a:t>
            </a:r>
            <a:r>
              <a:rPr lang="es-ES" dirty="0"/>
              <a:t> II, </a:t>
            </a:r>
            <a:r>
              <a:rPr lang="es-ES" dirty="0" err="1"/>
              <a:t>Convergence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3EC9A0-ED11-4950-BD41-1A53CACA5BFA}"/>
                  </a:ext>
                </a:extLst>
              </p:cNvPr>
              <p:cNvSpPr txBox="1"/>
              <p:nvPr/>
            </p:nvSpPr>
            <p:spPr>
              <a:xfrm>
                <a:off x="1763106" y="1278571"/>
                <a:ext cx="2409267" cy="357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𝑦𝑦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3EC9A0-ED11-4950-BD41-1A53CACA5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106" y="1278571"/>
                <a:ext cx="2409267" cy="357983"/>
              </a:xfrm>
              <a:prstGeom prst="rect">
                <a:avLst/>
              </a:prstGeom>
              <a:blipFill>
                <a:blip r:embed="rId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92805D9-F6D5-43E5-A425-BBCE9C56F176}"/>
              </a:ext>
            </a:extLst>
          </p:cNvPr>
          <p:cNvSpPr txBox="1"/>
          <p:nvPr/>
        </p:nvSpPr>
        <p:spPr>
          <a:xfrm>
            <a:off x="4172373" y="1273407"/>
            <a:ext cx="1239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Same</a:t>
            </a:r>
            <a:r>
              <a:rPr lang="es-ES" sz="1600" dirty="0"/>
              <a:t> B.C</a:t>
            </a:r>
            <a:endParaRPr lang="en-GB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50B5F-EC76-47E6-B0DD-B43E70946DD6}"/>
              </a:ext>
            </a:extLst>
          </p:cNvPr>
          <p:cNvSpPr/>
          <p:nvPr/>
        </p:nvSpPr>
        <p:spPr>
          <a:xfrm>
            <a:off x="1763106" y="1129317"/>
            <a:ext cx="3723294" cy="57615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A56623-8B85-4589-B221-21AEC34266DC}"/>
              </a:ext>
            </a:extLst>
          </p:cNvPr>
          <p:cNvSpPr txBox="1"/>
          <p:nvPr/>
        </p:nvSpPr>
        <p:spPr>
          <a:xfrm>
            <a:off x="6353387" y="1097404"/>
            <a:ext cx="1700107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Initial</a:t>
            </a:r>
            <a:r>
              <a:rPr lang="es-ES" dirty="0"/>
              <a:t> </a:t>
            </a:r>
            <a:r>
              <a:rPr lang="es-ES" dirty="0" err="1"/>
              <a:t>weights</a:t>
            </a:r>
            <a:r>
              <a:rPr lang="es-ES" dirty="0"/>
              <a:t>: </a:t>
            </a:r>
            <a:r>
              <a:rPr lang="es-ES" dirty="0" err="1"/>
              <a:t>Glorot</a:t>
            </a:r>
            <a:r>
              <a:rPr lang="es-ES" dirty="0"/>
              <a:t> normal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0CF1BF-B316-412D-BA33-3D00A725BFDC}"/>
              </a:ext>
            </a:extLst>
          </p:cNvPr>
          <p:cNvSpPr txBox="1"/>
          <p:nvPr/>
        </p:nvSpPr>
        <p:spPr>
          <a:xfrm>
            <a:off x="2160693" y="4568189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Fails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converge after a </a:t>
            </a:r>
            <a:r>
              <a:rPr lang="es-ES" dirty="0" err="1"/>
              <a:t>high</a:t>
            </a:r>
            <a:r>
              <a:rPr lang="es-ES" dirty="0"/>
              <a:t> </a:t>
            </a:r>
            <a:r>
              <a:rPr lang="es-ES" dirty="0" err="1"/>
              <a:t>number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iterations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FE4E24-FA33-4537-B86F-4DDA89306843}"/>
                  </a:ext>
                </a:extLst>
              </p:cNvPr>
              <p:cNvSpPr txBox="1"/>
              <p:nvPr/>
            </p:nvSpPr>
            <p:spPr>
              <a:xfrm>
                <a:off x="3532294" y="4155025"/>
                <a:ext cx="3671146" cy="341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/>
                  <a:t>Loss </a:t>
                </a:r>
                <a:r>
                  <a:rPr lang="es-ES" sz="1600" dirty="0" err="1"/>
                  <a:t>value</a:t>
                </a:r>
                <a:r>
                  <a:rPr lang="es-ES" sz="1600" dirty="0"/>
                  <a:t> : </a:t>
                </a:r>
                <a14:m>
                  <m:oMath xmlns:m="http://schemas.openxmlformats.org/officeDocument/2006/math">
                    <m:r>
                      <a:rPr lang="es-ES" sz="1600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s-E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FE4E24-FA33-4537-B86F-4DDA89306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294" y="4155025"/>
                <a:ext cx="3671146" cy="341376"/>
              </a:xfrm>
              <a:prstGeom prst="rect">
                <a:avLst/>
              </a:prstGeom>
              <a:blipFill>
                <a:blip r:embed="rId4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83185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B65AB5-0CD7-4305-9F56-86317D498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644" y="1636554"/>
            <a:ext cx="5337387" cy="2692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4A34E-BB02-4C1D-A3DA-435374775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Poisson </a:t>
            </a:r>
            <a:r>
              <a:rPr lang="es-ES" dirty="0" err="1"/>
              <a:t>problem</a:t>
            </a:r>
            <a:r>
              <a:rPr lang="es-ES" dirty="0"/>
              <a:t> II, </a:t>
            </a:r>
            <a:r>
              <a:rPr lang="es-ES" dirty="0" err="1"/>
              <a:t>Convergence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3EC9A0-ED11-4950-BD41-1A53CACA5BFA}"/>
                  </a:ext>
                </a:extLst>
              </p:cNvPr>
              <p:cNvSpPr txBox="1"/>
              <p:nvPr/>
            </p:nvSpPr>
            <p:spPr>
              <a:xfrm>
                <a:off x="1763106" y="1278571"/>
                <a:ext cx="2409267" cy="357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𝑥𝑥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𝑦𝑦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3EC9A0-ED11-4950-BD41-1A53CACA5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106" y="1278571"/>
                <a:ext cx="2409267" cy="357983"/>
              </a:xfrm>
              <a:prstGeom prst="rect">
                <a:avLst/>
              </a:prstGeom>
              <a:blipFill>
                <a:blip r:embed="rId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92805D9-F6D5-43E5-A425-BBCE9C56F176}"/>
              </a:ext>
            </a:extLst>
          </p:cNvPr>
          <p:cNvSpPr txBox="1"/>
          <p:nvPr/>
        </p:nvSpPr>
        <p:spPr>
          <a:xfrm>
            <a:off x="4172373" y="1273407"/>
            <a:ext cx="1239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Same</a:t>
            </a:r>
            <a:r>
              <a:rPr lang="es-ES" sz="1600" dirty="0"/>
              <a:t> B.C</a:t>
            </a:r>
            <a:endParaRPr lang="en-GB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50B5F-EC76-47E6-B0DD-B43E70946DD6}"/>
              </a:ext>
            </a:extLst>
          </p:cNvPr>
          <p:cNvSpPr/>
          <p:nvPr/>
        </p:nvSpPr>
        <p:spPr>
          <a:xfrm>
            <a:off x="1763106" y="1013986"/>
            <a:ext cx="3723294" cy="57615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A56623-8B85-4589-B221-21AEC34266DC}"/>
              </a:ext>
            </a:extLst>
          </p:cNvPr>
          <p:cNvSpPr txBox="1"/>
          <p:nvPr/>
        </p:nvSpPr>
        <p:spPr>
          <a:xfrm>
            <a:off x="6316023" y="900420"/>
            <a:ext cx="2553546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Initial</a:t>
            </a:r>
            <a:r>
              <a:rPr lang="es-ES" dirty="0"/>
              <a:t> </a:t>
            </a:r>
            <a:r>
              <a:rPr lang="es-ES" dirty="0" err="1"/>
              <a:t>weights</a:t>
            </a:r>
            <a:r>
              <a:rPr lang="es-ES" dirty="0"/>
              <a:t>: </a:t>
            </a:r>
            <a:r>
              <a:rPr lang="es-ES" dirty="0" err="1"/>
              <a:t>Solution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problem</a:t>
            </a:r>
            <a:r>
              <a:rPr lang="es-ES" dirty="0"/>
              <a:t> I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0CF1BF-B316-412D-BA33-3D00A725BFDC}"/>
              </a:ext>
            </a:extLst>
          </p:cNvPr>
          <p:cNvSpPr txBox="1"/>
          <p:nvPr/>
        </p:nvSpPr>
        <p:spPr>
          <a:xfrm>
            <a:off x="2160693" y="4568189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Quickly</a:t>
            </a:r>
            <a:r>
              <a:rPr lang="es-ES" dirty="0"/>
              <a:t> converges after a </a:t>
            </a:r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number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iterations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FE4E24-FA33-4537-B86F-4DDA89306843}"/>
                  </a:ext>
                </a:extLst>
              </p:cNvPr>
              <p:cNvSpPr txBox="1"/>
              <p:nvPr/>
            </p:nvSpPr>
            <p:spPr>
              <a:xfrm>
                <a:off x="3480765" y="4340679"/>
                <a:ext cx="3671146" cy="341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/>
                  <a:t>Loss </a:t>
                </a:r>
                <a:r>
                  <a:rPr lang="es-ES" sz="1600" dirty="0" err="1"/>
                  <a:t>value</a:t>
                </a:r>
                <a:r>
                  <a:rPr lang="es-ES" sz="1600" dirty="0"/>
                  <a:t> : </a:t>
                </a:r>
                <a14:m>
                  <m:oMath xmlns:m="http://schemas.openxmlformats.org/officeDocument/2006/math">
                    <m:r>
                      <a:rPr lang="es-ES" sz="1600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s-E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FE4E24-FA33-4537-B86F-4DDA89306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765" y="4340679"/>
                <a:ext cx="3671146" cy="341376"/>
              </a:xfrm>
              <a:prstGeom prst="rect">
                <a:avLst/>
              </a:prstGeom>
              <a:blipFill>
                <a:blip r:embed="rId4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415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45578-9294-4519-BBEC-6553F6C5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Heat</a:t>
            </a:r>
            <a:r>
              <a:rPr lang="es-ES" dirty="0"/>
              <a:t> </a:t>
            </a:r>
            <a:r>
              <a:rPr lang="es-ES" dirty="0" err="1"/>
              <a:t>Equation</a:t>
            </a:r>
            <a:r>
              <a:rPr lang="es-ES" dirty="0"/>
              <a:t> 2D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286E9E-009E-42F8-ACAE-8577169382D7}"/>
              </a:ext>
            </a:extLst>
          </p:cNvPr>
          <p:cNvSpPr txBox="1"/>
          <p:nvPr/>
        </p:nvSpPr>
        <p:spPr>
          <a:xfrm>
            <a:off x="1890695" y="1135433"/>
            <a:ext cx="3193936" cy="36933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network</a:t>
            </a:r>
            <a:r>
              <a:rPr lang="es-ES" dirty="0"/>
              <a:t> </a:t>
            </a:r>
            <a:r>
              <a:rPr lang="es-ES" dirty="0" err="1"/>
              <a:t>architecture</a:t>
            </a:r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D5CFBD2-9C79-4E8A-8B0A-5FB504EC0060}"/>
              </a:ext>
            </a:extLst>
          </p:cNvPr>
          <p:cNvSpPr/>
          <p:nvPr/>
        </p:nvSpPr>
        <p:spPr>
          <a:xfrm>
            <a:off x="2209352" y="2516377"/>
            <a:ext cx="365760" cy="352213"/>
          </a:xfrm>
          <a:prstGeom prst="ellipse">
            <a:avLst/>
          </a:prstGeom>
          <a:ln w="12700">
            <a:solidFill>
              <a:srgbClr val="00A6D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i="1" dirty="0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endParaRPr lang="en-GB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D924E6-54CB-4CCD-A191-9E1BD8739CD8}"/>
              </a:ext>
            </a:extLst>
          </p:cNvPr>
          <p:cNvSpPr/>
          <p:nvPr/>
        </p:nvSpPr>
        <p:spPr>
          <a:xfrm>
            <a:off x="2209352" y="3863892"/>
            <a:ext cx="365760" cy="352213"/>
          </a:xfrm>
          <a:prstGeom prst="ellipse">
            <a:avLst/>
          </a:prstGeom>
          <a:ln w="12700">
            <a:solidFill>
              <a:srgbClr val="00A6D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i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endParaRPr lang="en-GB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2ADF09F-33E0-43C8-A0D4-862BDACB7E4B}"/>
                  </a:ext>
                </a:extLst>
              </p:cNvPr>
              <p:cNvSpPr/>
              <p:nvPr/>
            </p:nvSpPr>
            <p:spPr>
              <a:xfrm>
                <a:off x="3330339" y="2013274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2ADF09F-33E0-43C8-A0D4-862BDACB7E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339" y="2013274"/>
                <a:ext cx="365760" cy="352213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584D37D-8A0F-4453-82E5-644DB4AFF795}"/>
                  </a:ext>
                </a:extLst>
              </p:cNvPr>
              <p:cNvSpPr/>
              <p:nvPr/>
            </p:nvSpPr>
            <p:spPr>
              <a:xfrm>
                <a:off x="3330339" y="2709050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584D37D-8A0F-4453-82E5-644DB4AFF7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339" y="2709050"/>
                <a:ext cx="365760" cy="352213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0E1B4D6-06DA-484C-81B9-B47F473130D0}"/>
                  </a:ext>
                </a:extLst>
              </p:cNvPr>
              <p:cNvSpPr/>
              <p:nvPr/>
            </p:nvSpPr>
            <p:spPr>
              <a:xfrm>
                <a:off x="3330339" y="3404826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0E1B4D6-06DA-484C-81B9-B47F473130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339" y="3404826"/>
                <a:ext cx="365760" cy="3522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407C11B-A792-49AE-BE8B-983E02347F2D}"/>
                  </a:ext>
                </a:extLst>
              </p:cNvPr>
              <p:cNvSpPr/>
              <p:nvPr/>
            </p:nvSpPr>
            <p:spPr>
              <a:xfrm>
                <a:off x="3330339" y="4100602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407C11B-A792-49AE-BE8B-983E02347F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339" y="4100602"/>
                <a:ext cx="365760" cy="3522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13A97D8-4E11-4CF5-819B-00AD89AEBD79}"/>
                  </a:ext>
                </a:extLst>
              </p:cNvPr>
              <p:cNvSpPr/>
              <p:nvPr/>
            </p:nvSpPr>
            <p:spPr>
              <a:xfrm>
                <a:off x="4390365" y="2013274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13A97D8-4E11-4CF5-819B-00AD89AEB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365" y="2013274"/>
                <a:ext cx="365760" cy="3522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87D93F0-D69D-4F00-87F6-A99D32AA6812}"/>
                  </a:ext>
                </a:extLst>
              </p:cNvPr>
              <p:cNvSpPr/>
              <p:nvPr/>
            </p:nvSpPr>
            <p:spPr>
              <a:xfrm>
                <a:off x="4390365" y="2709050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87D93F0-D69D-4F00-87F6-A99D32AA68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365" y="2709050"/>
                <a:ext cx="365760" cy="3522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AAB73C1-2589-45E1-AA52-9D25B3A7977C}"/>
                  </a:ext>
                </a:extLst>
              </p:cNvPr>
              <p:cNvSpPr/>
              <p:nvPr/>
            </p:nvSpPr>
            <p:spPr>
              <a:xfrm>
                <a:off x="4390365" y="3404826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AAB73C1-2589-45E1-AA52-9D25B3A797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365" y="3404826"/>
                <a:ext cx="365760" cy="3522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AC35383-E226-4866-A199-E3415ABEEDA5}"/>
                  </a:ext>
                </a:extLst>
              </p:cNvPr>
              <p:cNvSpPr/>
              <p:nvPr/>
            </p:nvSpPr>
            <p:spPr>
              <a:xfrm>
                <a:off x="4390365" y="4100602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AC35383-E226-4866-A199-E3415ABEED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365" y="4100602"/>
                <a:ext cx="365760" cy="35221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5228DF-F919-4D7D-B417-21683C171C54}"/>
              </a:ext>
            </a:extLst>
          </p:cNvPr>
          <p:cNvCxnSpPr>
            <a:stCxn id="5" idx="6"/>
            <a:endCxn id="7" idx="2"/>
          </p:cNvCxnSpPr>
          <p:nvPr/>
        </p:nvCxnSpPr>
        <p:spPr>
          <a:xfrm flipV="1">
            <a:off x="2575112" y="2189381"/>
            <a:ext cx="755227" cy="503103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EC808E2-954E-4F58-830B-526DABA4A706}"/>
              </a:ext>
            </a:extLst>
          </p:cNvPr>
          <p:cNvCxnSpPr>
            <a:cxnSpLocks/>
            <a:stCxn id="5" idx="6"/>
            <a:endCxn id="8" idx="2"/>
          </p:cNvCxnSpPr>
          <p:nvPr/>
        </p:nvCxnSpPr>
        <p:spPr>
          <a:xfrm>
            <a:off x="2575112" y="2692484"/>
            <a:ext cx="755227" cy="192673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718D9A-0D5D-49E0-8984-B925CFF2562C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575112" y="2692484"/>
            <a:ext cx="755227" cy="888449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D2E6B8-36B8-46F0-A942-28FDD4F5E134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>
            <a:off x="2575112" y="4039999"/>
            <a:ext cx="755227" cy="23671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039F665-9683-4803-989C-BF1E6E1B2445}"/>
              </a:ext>
            </a:extLst>
          </p:cNvPr>
          <p:cNvCxnSpPr>
            <a:cxnSpLocks/>
            <a:stCxn id="5" idx="6"/>
            <a:endCxn id="10" idx="3"/>
          </p:cNvCxnSpPr>
          <p:nvPr/>
        </p:nvCxnSpPr>
        <p:spPr>
          <a:xfrm>
            <a:off x="2575112" y="2692484"/>
            <a:ext cx="808791" cy="1708751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51D71B1-B7A1-44C1-8BFB-9784DCD85918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 flipV="1">
            <a:off x="2575112" y="2189381"/>
            <a:ext cx="755227" cy="1850618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7D05BA-0B37-4E12-8B88-46FFBF79D2EA}"/>
              </a:ext>
            </a:extLst>
          </p:cNvPr>
          <p:cNvCxnSpPr>
            <a:cxnSpLocks/>
            <a:stCxn id="6" idx="6"/>
            <a:endCxn id="8" idx="2"/>
          </p:cNvCxnSpPr>
          <p:nvPr/>
        </p:nvCxnSpPr>
        <p:spPr>
          <a:xfrm flipV="1">
            <a:off x="2575112" y="2885157"/>
            <a:ext cx="755227" cy="115484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25A3B8-66FA-4643-97E6-7B72271F5D9E}"/>
              </a:ext>
            </a:extLst>
          </p:cNvPr>
          <p:cNvCxnSpPr>
            <a:cxnSpLocks/>
            <a:stCxn id="6" idx="6"/>
            <a:endCxn id="9" idx="2"/>
          </p:cNvCxnSpPr>
          <p:nvPr/>
        </p:nvCxnSpPr>
        <p:spPr>
          <a:xfrm flipV="1">
            <a:off x="2575112" y="3580933"/>
            <a:ext cx="755227" cy="45906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F89B7A2-1D00-4A48-B44A-BAE96B7B0A1A}"/>
              </a:ext>
            </a:extLst>
          </p:cNvPr>
          <p:cNvCxnSpPr>
            <a:cxnSpLocks/>
            <a:stCxn id="7" idx="6"/>
            <a:endCxn id="11" idx="2"/>
          </p:cNvCxnSpPr>
          <p:nvPr/>
        </p:nvCxnSpPr>
        <p:spPr>
          <a:xfrm>
            <a:off x="3696099" y="2189381"/>
            <a:ext cx="694266" cy="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E40A44-CBFD-43EF-B202-52B68BE3DC39}"/>
              </a:ext>
            </a:extLst>
          </p:cNvPr>
          <p:cNvCxnSpPr>
            <a:cxnSpLocks/>
            <a:stCxn id="7" idx="6"/>
            <a:endCxn id="12" idx="2"/>
          </p:cNvCxnSpPr>
          <p:nvPr/>
        </p:nvCxnSpPr>
        <p:spPr>
          <a:xfrm>
            <a:off x="3696099" y="2189381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A3D00D-A3AE-474D-A5B1-B105E14F239D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>
            <a:off x="3696099" y="2189381"/>
            <a:ext cx="694266" cy="139155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D650F4A-A536-4C75-8787-4C8BFC4327CB}"/>
              </a:ext>
            </a:extLst>
          </p:cNvPr>
          <p:cNvCxnSpPr>
            <a:cxnSpLocks/>
            <a:stCxn id="7" idx="6"/>
            <a:endCxn id="14" idx="2"/>
          </p:cNvCxnSpPr>
          <p:nvPr/>
        </p:nvCxnSpPr>
        <p:spPr>
          <a:xfrm>
            <a:off x="3696099" y="2189381"/>
            <a:ext cx="694266" cy="2087328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76287FE-ECE1-4B3A-97FB-CAA37AC73BA8}"/>
              </a:ext>
            </a:extLst>
          </p:cNvPr>
          <p:cNvCxnSpPr>
            <a:cxnSpLocks/>
            <a:stCxn id="8" idx="6"/>
            <a:endCxn id="11" idx="2"/>
          </p:cNvCxnSpPr>
          <p:nvPr/>
        </p:nvCxnSpPr>
        <p:spPr>
          <a:xfrm flipV="1">
            <a:off x="3696099" y="2189381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AB90434-F372-4C47-9FAF-08D9C27FEA5D}"/>
              </a:ext>
            </a:extLst>
          </p:cNvPr>
          <p:cNvCxnSpPr>
            <a:cxnSpLocks/>
            <a:stCxn id="8" idx="6"/>
            <a:endCxn id="12" idx="2"/>
          </p:cNvCxnSpPr>
          <p:nvPr/>
        </p:nvCxnSpPr>
        <p:spPr>
          <a:xfrm>
            <a:off x="3696099" y="2885157"/>
            <a:ext cx="694266" cy="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6D2BF8B-B185-41E3-9048-31B88AE04A26}"/>
              </a:ext>
            </a:extLst>
          </p:cNvPr>
          <p:cNvCxnSpPr>
            <a:cxnSpLocks/>
            <a:stCxn id="8" idx="6"/>
            <a:endCxn id="13" idx="2"/>
          </p:cNvCxnSpPr>
          <p:nvPr/>
        </p:nvCxnSpPr>
        <p:spPr>
          <a:xfrm>
            <a:off x="3696099" y="2885157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90F8CBD-0003-4D6B-81EE-44A1204B0B30}"/>
              </a:ext>
            </a:extLst>
          </p:cNvPr>
          <p:cNvCxnSpPr>
            <a:cxnSpLocks/>
            <a:stCxn id="8" idx="6"/>
            <a:endCxn id="14" idx="2"/>
          </p:cNvCxnSpPr>
          <p:nvPr/>
        </p:nvCxnSpPr>
        <p:spPr>
          <a:xfrm>
            <a:off x="3696099" y="2885157"/>
            <a:ext cx="694266" cy="139155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9A562C5-BF6E-43CF-9BB1-7B9BFD670588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3696099" y="2189381"/>
            <a:ext cx="694266" cy="139155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CB1989C-26C5-49CE-A6DC-8E8471B2CA3A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3696099" y="2885157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04D830A-95E6-4492-A267-564A1190CA63}"/>
              </a:ext>
            </a:extLst>
          </p:cNvPr>
          <p:cNvCxnSpPr>
            <a:cxnSpLocks/>
            <a:stCxn id="9" idx="6"/>
            <a:endCxn id="13" idx="2"/>
          </p:cNvCxnSpPr>
          <p:nvPr/>
        </p:nvCxnSpPr>
        <p:spPr>
          <a:xfrm>
            <a:off x="3696099" y="3580933"/>
            <a:ext cx="694266" cy="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6C870D9-C348-4E02-95E8-BA3CEF52DE8F}"/>
              </a:ext>
            </a:extLst>
          </p:cNvPr>
          <p:cNvCxnSpPr>
            <a:cxnSpLocks/>
            <a:stCxn id="9" idx="6"/>
            <a:endCxn id="14" idx="2"/>
          </p:cNvCxnSpPr>
          <p:nvPr/>
        </p:nvCxnSpPr>
        <p:spPr>
          <a:xfrm>
            <a:off x="3696099" y="3580933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9E0F211-FD05-4C8A-BD22-AA1D3269CF9D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 flipV="1">
            <a:off x="3696099" y="2189381"/>
            <a:ext cx="694266" cy="2087328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66DBE87-56CF-4B83-A146-7FA803040F8F}"/>
              </a:ext>
            </a:extLst>
          </p:cNvPr>
          <p:cNvCxnSpPr>
            <a:cxnSpLocks/>
            <a:stCxn id="10" idx="6"/>
            <a:endCxn id="12" idx="2"/>
          </p:cNvCxnSpPr>
          <p:nvPr/>
        </p:nvCxnSpPr>
        <p:spPr>
          <a:xfrm flipV="1">
            <a:off x="3696099" y="2885157"/>
            <a:ext cx="694266" cy="139155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51C6E9B-7AFD-47DC-813B-81605871A164}"/>
              </a:ext>
            </a:extLst>
          </p:cNvPr>
          <p:cNvCxnSpPr>
            <a:cxnSpLocks/>
            <a:stCxn id="10" idx="6"/>
            <a:endCxn id="13" idx="2"/>
          </p:cNvCxnSpPr>
          <p:nvPr/>
        </p:nvCxnSpPr>
        <p:spPr>
          <a:xfrm flipV="1">
            <a:off x="3696099" y="3580933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04336CD-D091-48BC-BD9B-9231E5C514C7}"/>
              </a:ext>
            </a:extLst>
          </p:cNvPr>
          <p:cNvCxnSpPr>
            <a:cxnSpLocks/>
            <a:stCxn id="10" idx="6"/>
            <a:endCxn id="14" idx="2"/>
          </p:cNvCxnSpPr>
          <p:nvPr/>
        </p:nvCxnSpPr>
        <p:spPr>
          <a:xfrm>
            <a:off x="3696099" y="4276709"/>
            <a:ext cx="694266" cy="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8D6C4F4-B34A-4C77-AE49-0526DF406362}"/>
                  </a:ext>
                </a:extLst>
              </p:cNvPr>
              <p:cNvSpPr/>
              <p:nvPr/>
            </p:nvSpPr>
            <p:spPr>
              <a:xfrm>
                <a:off x="5475342" y="3108107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8D6C4F4-B34A-4C77-AE49-0526DF4063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342" y="3108107"/>
                <a:ext cx="365760" cy="352213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6BEE2D8-D553-4816-9551-630292360C6F}"/>
              </a:ext>
            </a:extLst>
          </p:cNvPr>
          <p:cNvCxnSpPr>
            <a:cxnSpLocks/>
            <a:stCxn id="11" idx="6"/>
            <a:endCxn id="39" idx="2"/>
          </p:cNvCxnSpPr>
          <p:nvPr/>
        </p:nvCxnSpPr>
        <p:spPr>
          <a:xfrm>
            <a:off x="4756125" y="2189381"/>
            <a:ext cx="719217" cy="1094833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AA2E041-8841-47F7-9CD3-9386EF443809}"/>
              </a:ext>
            </a:extLst>
          </p:cNvPr>
          <p:cNvCxnSpPr>
            <a:cxnSpLocks/>
            <a:stCxn id="12" idx="6"/>
            <a:endCxn id="39" idx="2"/>
          </p:cNvCxnSpPr>
          <p:nvPr/>
        </p:nvCxnSpPr>
        <p:spPr>
          <a:xfrm>
            <a:off x="4756125" y="2885157"/>
            <a:ext cx="719217" cy="399057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F3C8734-49D3-4CFC-97BD-2B9FF0C96110}"/>
              </a:ext>
            </a:extLst>
          </p:cNvPr>
          <p:cNvCxnSpPr>
            <a:cxnSpLocks/>
            <a:stCxn id="13" idx="6"/>
            <a:endCxn id="39" idx="2"/>
          </p:cNvCxnSpPr>
          <p:nvPr/>
        </p:nvCxnSpPr>
        <p:spPr>
          <a:xfrm flipV="1">
            <a:off x="4756125" y="3284214"/>
            <a:ext cx="719217" cy="296719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FFD05F5-9F50-447E-8B66-1DB841764182}"/>
              </a:ext>
            </a:extLst>
          </p:cNvPr>
          <p:cNvCxnSpPr>
            <a:cxnSpLocks/>
            <a:stCxn id="14" idx="6"/>
            <a:endCxn id="39" idx="2"/>
          </p:cNvCxnSpPr>
          <p:nvPr/>
        </p:nvCxnSpPr>
        <p:spPr>
          <a:xfrm flipV="1">
            <a:off x="4756125" y="3284214"/>
            <a:ext cx="719217" cy="992495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D88FD1F-FCCE-4F1E-8FCB-B6A66164AD50}"/>
              </a:ext>
            </a:extLst>
          </p:cNvPr>
          <p:cNvSpPr txBox="1"/>
          <p:nvPr/>
        </p:nvSpPr>
        <p:spPr>
          <a:xfrm>
            <a:off x="3794312" y="4216569"/>
            <a:ext cx="44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…</a:t>
            </a:r>
            <a:endParaRPr lang="en-GB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4D86513-4703-4878-B1C0-333CECBA3C16}"/>
              </a:ext>
            </a:extLst>
          </p:cNvPr>
          <p:cNvSpPr/>
          <p:nvPr/>
        </p:nvSpPr>
        <p:spPr>
          <a:xfrm>
            <a:off x="2209352" y="3162357"/>
            <a:ext cx="365760" cy="352213"/>
          </a:xfrm>
          <a:prstGeom prst="ellipse">
            <a:avLst/>
          </a:prstGeom>
          <a:ln w="12700">
            <a:solidFill>
              <a:srgbClr val="00A6D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i="1" dirty="0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endParaRPr lang="en-GB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99D9BCF5-7D36-4E83-8745-CB9488706230}"/>
              </a:ext>
            </a:extLst>
          </p:cNvPr>
          <p:cNvCxnSpPr>
            <a:cxnSpLocks/>
            <a:stCxn id="95" idx="6"/>
            <a:endCxn id="7" idx="2"/>
          </p:cNvCxnSpPr>
          <p:nvPr/>
        </p:nvCxnSpPr>
        <p:spPr>
          <a:xfrm flipV="1">
            <a:off x="2575112" y="2189381"/>
            <a:ext cx="755227" cy="1149083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A8B4102A-D3CB-4091-9461-3C6EEC18B569}"/>
              </a:ext>
            </a:extLst>
          </p:cNvPr>
          <p:cNvCxnSpPr>
            <a:cxnSpLocks/>
            <a:stCxn id="95" idx="6"/>
            <a:endCxn id="8" idx="2"/>
          </p:cNvCxnSpPr>
          <p:nvPr/>
        </p:nvCxnSpPr>
        <p:spPr>
          <a:xfrm flipV="1">
            <a:off x="2575112" y="2885157"/>
            <a:ext cx="755227" cy="453307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0072644E-79D2-4669-8E0F-9C9224624F8E}"/>
              </a:ext>
            </a:extLst>
          </p:cNvPr>
          <p:cNvCxnSpPr>
            <a:cxnSpLocks/>
            <a:stCxn id="95" idx="6"/>
            <a:endCxn id="9" idx="2"/>
          </p:cNvCxnSpPr>
          <p:nvPr/>
        </p:nvCxnSpPr>
        <p:spPr>
          <a:xfrm>
            <a:off x="2575112" y="3338464"/>
            <a:ext cx="755227" cy="242469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6C595417-B866-4F8F-8E8B-3ED380B0133A}"/>
              </a:ext>
            </a:extLst>
          </p:cNvPr>
          <p:cNvCxnSpPr>
            <a:cxnSpLocks/>
            <a:stCxn id="95" idx="6"/>
            <a:endCxn id="10" idx="2"/>
          </p:cNvCxnSpPr>
          <p:nvPr/>
        </p:nvCxnSpPr>
        <p:spPr>
          <a:xfrm>
            <a:off x="2575112" y="3338464"/>
            <a:ext cx="755227" cy="938245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BEF9702D-7CC0-471E-86EF-3EE112FE59C0}"/>
              </a:ext>
            </a:extLst>
          </p:cNvPr>
          <p:cNvSpPr/>
          <p:nvPr/>
        </p:nvSpPr>
        <p:spPr>
          <a:xfrm>
            <a:off x="3221342" y="1886476"/>
            <a:ext cx="1713654" cy="290397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NN</a:t>
            </a:r>
          </a:p>
          <a:p>
            <a:pPr algn="ctr"/>
            <a:r>
              <a:rPr lang="es-ES" dirty="0"/>
              <a:t> </a:t>
            </a:r>
            <a:endParaRPr lang="en-GB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D758239-84B2-4B2F-B44C-827C3A6432CC}"/>
              </a:ext>
            </a:extLst>
          </p:cNvPr>
          <p:cNvSpPr txBox="1"/>
          <p:nvPr/>
        </p:nvSpPr>
        <p:spPr>
          <a:xfrm>
            <a:off x="1890695" y="351902"/>
            <a:ext cx="103632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3 inputs </a:t>
            </a:r>
            <a:endParaRPr lang="en-GB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98DECBD-0E8A-40EB-8AD3-DCFAE87F03F5}"/>
              </a:ext>
            </a:extLst>
          </p:cNvPr>
          <p:cNvSpPr txBox="1"/>
          <p:nvPr/>
        </p:nvSpPr>
        <p:spPr>
          <a:xfrm>
            <a:off x="5816151" y="1136242"/>
            <a:ext cx="1793066" cy="36933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More </a:t>
            </a:r>
            <a:r>
              <a:rPr lang="es-ES" dirty="0" err="1"/>
              <a:t>Complex</a:t>
            </a:r>
            <a:endParaRPr lang="en-GB" dirty="0"/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EFC8B2D2-48AB-4EA0-95EA-EFD83518579D}"/>
              </a:ext>
            </a:extLst>
          </p:cNvPr>
          <p:cNvCxnSpPr>
            <a:cxnSpLocks/>
            <a:stCxn id="4" idx="3"/>
            <a:endCxn id="110" idx="1"/>
          </p:cNvCxnSpPr>
          <p:nvPr/>
        </p:nvCxnSpPr>
        <p:spPr>
          <a:xfrm>
            <a:off x="5084631" y="1320099"/>
            <a:ext cx="731520" cy="809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5C507DFA-D0CF-49E9-8E41-B4B78551999A}"/>
              </a:ext>
            </a:extLst>
          </p:cNvPr>
          <p:cNvCxnSpPr>
            <a:cxnSpLocks/>
            <a:stCxn id="110" idx="2"/>
            <a:endCxn id="118" idx="0"/>
          </p:cNvCxnSpPr>
          <p:nvPr/>
        </p:nvCxnSpPr>
        <p:spPr>
          <a:xfrm>
            <a:off x="6712684" y="1505574"/>
            <a:ext cx="664098" cy="839607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91F17874-A140-441B-B5C0-5041FF09456B}"/>
              </a:ext>
            </a:extLst>
          </p:cNvPr>
          <p:cNvSpPr txBox="1"/>
          <p:nvPr/>
        </p:nvSpPr>
        <p:spPr>
          <a:xfrm>
            <a:off x="6307217" y="2345181"/>
            <a:ext cx="2139129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 </a:t>
            </a:r>
            <a:r>
              <a:rPr lang="es-ES" dirty="0" err="1"/>
              <a:t>Convergence</a:t>
            </a:r>
            <a:r>
              <a:rPr lang="es-ES" dirty="0"/>
              <a:t> </a:t>
            </a:r>
            <a:r>
              <a:rPr lang="es-ES" dirty="0" err="1"/>
              <a:t>problems</a:t>
            </a:r>
            <a:r>
              <a:rPr lang="es-ES" dirty="0"/>
              <a:t> </a:t>
            </a:r>
            <a:r>
              <a:rPr lang="es-ES" dirty="0" err="1"/>
              <a:t>worsen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549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E6665-F81E-4CDA-AE50-1B8D75DB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Algorithm, Loss Function</a:t>
            </a:r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EB7AC0-621A-4867-93CC-D870B2B40991}"/>
              </a:ext>
            </a:extLst>
          </p:cNvPr>
          <p:cNvSpPr/>
          <p:nvPr/>
        </p:nvSpPr>
        <p:spPr>
          <a:xfrm>
            <a:off x="2147147" y="1993052"/>
            <a:ext cx="365760" cy="352213"/>
          </a:xfrm>
          <a:prstGeom prst="ellipse">
            <a:avLst/>
          </a:prstGeom>
          <a:ln w="12700">
            <a:solidFill>
              <a:srgbClr val="00A6D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i="1" dirty="0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endParaRPr lang="en-GB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C4B2C0-42B7-4712-BD4A-5AE1C986F07B}"/>
              </a:ext>
            </a:extLst>
          </p:cNvPr>
          <p:cNvSpPr/>
          <p:nvPr/>
        </p:nvSpPr>
        <p:spPr>
          <a:xfrm>
            <a:off x="2147147" y="2631625"/>
            <a:ext cx="365760" cy="352213"/>
          </a:xfrm>
          <a:prstGeom prst="ellipse">
            <a:avLst/>
          </a:prstGeom>
          <a:ln w="12700">
            <a:solidFill>
              <a:srgbClr val="00A6D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i="1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endParaRPr lang="en-GB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2840E58-F611-4AEF-92D1-EDB16DA64249}"/>
                  </a:ext>
                </a:extLst>
              </p:cNvPr>
              <p:cNvSpPr/>
              <p:nvPr/>
            </p:nvSpPr>
            <p:spPr>
              <a:xfrm>
                <a:off x="3268134" y="1489949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2840E58-F611-4AEF-92D1-EDB16DA642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134" y="1489949"/>
                <a:ext cx="365760" cy="352213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D0B6F3D-36F0-4683-BAEF-974D31E8CACA}"/>
                  </a:ext>
                </a:extLst>
              </p:cNvPr>
              <p:cNvSpPr/>
              <p:nvPr/>
            </p:nvSpPr>
            <p:spPr>
              <a:xfrm>
                <a:off x="3268134" y="2185725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D0B6F3D-36F0-4683-BAEF-974D31E8CA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134" y="2185725"/>
                <a:ext cx="365760" cy="352213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D38682A-4E32-405C-8B52-623C1AE15539}"/>
                  </a:ext>
                </a:extLst>
              </p:cNvPr>
              <p:cNvSpPr/>
              <p:nvPr/>
            </p:nvSpPr>
            <p:spPr>
              <a:xfrm>
                <a:off x="3268134" y="2881501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D38682A-4E32-405C-8B52-623C1AE15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134" y="2881501"/>
                <a:ext cx="365760" cy="3522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18373D4-92AD-44AA-8EB6-2634A04C3E1A}"/>
                  </a:ext>
                </a:extLst>
              </p:cNvPr>
              <p:cNvSpPr/>
              <p:nvPr/>
            </p:nvSpPr>
            <p:spPr>
              <a:xfrm>
                <a:off x="3268134" y="3577277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18373D4-92AD-44AA-8EB6-2634A04C3E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134" y="3577277"/>
                <a:ext cx="365760" cy="3522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3B1B970-9C87-40CA-B795-1C6A72B988DD}"/>
                  </a:ext>
                </a:extLst>
              </p:cNvPr>
              <p:cNvSpPr/>
              <p:nvPr/>
            </p:nvSpPr>
            <p:spPr>
              <a:xfrm>
                <a:off x="4328160" y="1489949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3B1B970-9C87-40CA-B795-1C6A72B988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160" y="1489949"/>
                <a:ext cx="365760" cy="3522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4533AAC-6BA9-46E8-B9A0-B95EF745D3FE}"/>
                  </a:ext>
                </a:extLst>
              </p:cNvPr>
              <p:cNvSpPr/>
              <p:nvPr/>
            </p:nvSpPr>
            <p:spPr>
              <a:xfrm>
                <a:off x="4328160" y="2185725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4533AAC-6BA9-46E8-B9A0-B95EF745D3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160" y="2185725"/>
                <a:ext cx="365760" cy="3522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C502802-AD97-4236-8E28-D0D84CE24E08}"/>
                  </a:ext>
                </a:extLst>
              </p:cNvPr>
              <p:cNvSpPr/>
              <p:nvPr/>
            </p:nvSpPr>
            <p:spPr>
              <a:xfrm>
                <a:off x="4328160" y="2881501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C502802-AD97-4236-8E28-D0D84CE24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160" y="2881501"/>
                <a:ext cx="365760" cy="3522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B8315FA-DA0B-4E85-8B57-EA272EFAD720}"/>
                  </a:ext>
                </a:extLst>
              </p:cNvPr>
              <p:cNvSpPr/>
              <p:nvPr/>
            </p:nvSpPr>
            <p:spPr>
              <a:xfrm>
                <a:off x="4328160" y="3577277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B8315FA-DA0B-4E85-8B57-EA272EFAD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160" y="3577277"/>
                <a:ext cx="365760" cy="352213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077D8B1-3BC8-460F-941E-7DA9D72E815F}"/>
              </a:ext>
            </a:extLst>
          </p:cNvPr>
          <p:cNvCxnSpPr>
            <a:stCxn id="4" idx="6"/>
            <a:endCxn id="12" idx="2"/>
          </p:cNvCxnSpPr>
          <p:nvPr/>
        </p:nvCxnSpPr>
        <p:spPr>
          <a:xfrm flipV="1">
            <a:off x="2512907" y="1666056"/>
            <a:ext cx="755227" cy="503103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8C1A898-6E19-4CD2-8430-872439BA466A}"/>
              </a:ext>
            </a:extLst>
          </p:cNvPr>
          <p:cNvCxnSpPr>
            <a:cxnSpLocks/>
            <a:stCxn id="4" idx="6"/>
            <a:endCxn id="20" idx="2"/>
          </p:cNvCxnSpPr>
          <p:nvPr/>
        </p:nvCxnSpPr>
        <p:spPr>
          <a:xfrm>
            <a:off x="2512907" y="2169159"/>
            <a:ext cx="755227" cy="192673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5CE0476-1E14-4E36-836E-616C20774B07}"/>
              </a:ext>
            </a:extLst>
          </p:cNvPr>
          <p:cNvCxnSpPr>
            <a:cxnSpLocks/>
            <a:stCxn id="4" idx="6"/>
            <a:endCxn id="22" idx="2"/>
          </p:cNvCxnSpPr>
          <p:nvPr/>
        </p:nvCxnSpPr>
        <p:spPr>
          <a:xfrm>
            <a:off x="2512907" y="2169159"/>
            <a:ext cx="755227" cy="888449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7FE264-7AFF-4DD9-99C1-11E10C61EAD0}"/>
              </a:ext>
            </a:extLst>
          </p:cNvPr>
          <p:cNvCxnSpPr>
            <a:cxnSpLocks/>
            <a:stCxn id="10" idx="6"/>
            <a:endCxn id="24" idx="2"/>
          </p:cNvCxnSpPr>
          <p:nvPr/>
        </p:nvCxnSpPr>
        <p:spPr>
          <a:xfrm>
            <a:off x="2512907" y="2807732"/>
            <a:ext cx="755227" cy="94565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C81704F-4C52-46B0-BBB6-61078CB8DC08}"/>
              </a:ext>
            </a:extLst>
          </p:cNvPr>
          <p:cNvCxnSpPr>
            <a:cxnSpLocks/>
            <a:stCxn id="4" idx="6"/>
            <a:endCxn id="24" idx="3"/>
          </p:cNvCxnSpPr>
          <p:nvPr/>
        </p:nvCxnSpPr>
        <p:spPr>
          <a:xfrm>
            <a:off x="2512907" y="2169159"/>
            <a:ext cx="808791" cy="1708751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37D6083-F4DC-47EF-8967-1B3216A360C3}"/>
              </a:ext>
            </a:extLst>
          </p:cNvPr>
          <p:cNvCxnSpPr>
            <a:cxnSpLocks/>
            <a:stCxn id="10" idx="6"/>
            <a:endCxn id="12" idx="2"/>
          </p:cNvCxnSpPr>
          <p:nvPr/>
        </p:nvCxnSpPr>
        <p:spPr>
          <a:xfrm flipV="1">
            <a:off x="2512907" y="1666056"/>
            <a:ext cx="755227" cy="11416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F236C4A-A9E7-4FBF-B2E3-0D50C7348327}"/>
              </a:ext>
            </a:extLst>
          </p:cNvPr>
          <p:cNvCxnSpPr>
            <a:cxnSpLocks/>
            <a:stCxn id="10" idx="6"/>
            <a:endCxn id="20" idx="2"/>
          </p:cNvCxnSpPr>
          <p:nvPr/>
        </p:nvCxnSpPr>
        <p:spPr>
          <a:xfrm flipV="1">
            <a:off x="2512907" y="2361832"/>
            <a:ext cx="755227" cy="44590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234C0E4-D6B6-4E94-9391-CFB70A158E10}"/>
              </a:ext>
            </a:extLst>
          </p:cNvPr>
          <p:cNvCxnSpPr>
            <a:cxnSpLocks/>
            <a:stCxn id="10" idx="6"/>
            <a:endCxn id="22" idx="2"/>
          </p:cNvCxnSpPr>
          <p:nvPr/>
        </p:nvCxnSpPr>
        <p:spPr>
          <a:xfrm>
            <a:off x="2512907" y="2807732"/>
            <a:ext cx="755227" cy="2498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60AE962-3219-461C-BAA0-5817B62A8DD3}"/>
              </a:ext>
            </a:extLst>
          </p:cNvPr>
          <p:cNvCxnSpPr>
            <a:cxnSpLocks/>
            <a:stCxn id="12" idx="6"/>
            <a:endCxn id="26" idx="2"/>
          </p:cNvCxnSpPr>
          <p:nvPr/>
        </p:nvCxnSpPr>
        <p:spPr>
          <a:xfrm>
            <a:off x="3633894" y="1666056"/>
            <a:ext cx="694266" cy="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1739D06-B0AD-4F5A-BC6D-465029D59221}"/>
              </a:ext>
            </a:extLst>
          </p:cNvPr>
          <p:cNvCxnSpPr>
            <a:cxnSpLocks/>
            <a:stCxn id="12" idx="6"/>
            <a:endCxn id="28" idx="2"/>
          </p:cNvCxnSpPr>
          <p:nvPr/>
        </p:nvCxnSpPr>
        <p:spPr>
          <a:xfrm>
            <a:off x="3633894" y="1666056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3BA5C82-BF31-4A53-8360-8631A232F293}"/>
              </a:ext>
            </a:extLst>
          </p:cNvPr>
          <p:cNvCxnSpPr>
            <a:cxnSpLocks/>
            <a:stCxn id="12" idx="6"/>
            <a:endCxn id="30" idx="2"/>
          </p:cNvCxnSpPr>
          <p:nvPr/>
        </p:nvCxnSpPr>
        <p:spPr>
          <a:xfrm>
            <a:off x="3633894" y="1666056"/>
            <a:ext cx="694266" cy="139155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DF6BD62-45FD-4087-A0DB-FE1C09CCBC24}"/>
              </a:ext>
            </a:extLst>
          </p:cNvPr>
          <p:cNvCxnSpPr>
            <a:cxnSpLocks/>
            <a:stCxn id="12" idx="6"/>
            <a:endCxn id="32" idx="2"/>
          </p:cNvCxnSpPr>
          <p:nvPr/>
        </p:nvCxnSpPr>
        <p:spPr>
          <a:xfrm>
            <a:off x="3633894" y="1666056"/>
            <a:ext cx="694266" cy="2087328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F72D2F0-98FE-444C-9CD0-EC8F3FD2BCCC}"/>
              </a:ext>
            </a:extLst>
          </p:cNvPr>
          <p:cNvCxnSpPr>
            <a:cxnSpLocks/>
            <a:stCxn id="20" idx="6"/>
            <a:endCxn id="26" idx="2"/>
          </p:cNvCxnSpPr>
          <p:nvPr/>
        </p:nvCxnSpPr>
        <p:spPr>
          <a:xfrm flipV="1">
            <a:off x="3633894" y="1666056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92D6112-C679-4E3F-881B-E2DA59B64E39}"/>
              </a:ext>
            </a:extLst>
          </p:cNvPr>
          <p:cNvCxnSpPr>
            <a:cxnSpLocks/>
            <a:stCxn id="20" idx="6"/>
            <a:endCxn id="28" idx="2"/>
          </p:cNvCxnSpPr>
          <p:nvPr/>
        </p:nvCxnSpPr>
        <p:spPr>
          <a:xfrm>
            <a:off x="3633894" y="2361832"/>
            <a:ext cx="694266" cy="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A708E6A-6448-460E-94BC-22BBCAC17B45}"/>
              </a:ext>
            </a:extLst>
          </p:cNvPr>
          <p:cNvCxnSpPr>
            <a:cxnSpLocks/>
            <a:stCxn id="20" idx="6"/>
            <a:endCxn id="30" idx="2"/>
          </p:cNvCxnSpPr>
          <p:nvPr/>
        </p:nvCxnSpPr>
        <p:spPr>
          <a:xfrm>
            <a:off x="3633894" y="2361832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9C4B7BD-83B6-4147-BCCF-EE8190E8E887}"/>
              </a:ext>
            </a:extLst>
          </p:cNvPr>
          <p:cNvCxnSpPr>
            <a:cxnSpLocks/>
            <a:stCxn id="20" idx="6"/>
            <a:endCxn id="32" idx="2"/>
          </p:cNvCxnSpPr>
          <p:nvPr/>
        </p:nvCxnSpPr>
        <p:spPr>
          <a:xfrm>
            <a:off x="3633894" y="2361832"/>
            <a:ext cx="694266" cy="139155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C14BBA3-25F4-4F70-A69A-B7389A768F86}"/>
              </a:ext>
            </a:extLst>
          </p:cNvPr>
          <p:cNvCxnSpPr>
            <a:cxnSpLocks/>
            <a:stCxn id="22" idx="6"/>
            <a:endCxn id="26" idx="2"/>
          </p:cNvCxnSpPr>
          <p:nvPr/>
        </p:nvCxnSpPr>
        <p:spPr>
          <a:xfrm flipV="1">
            <a:off x="3633894" y="1666056"/>
            <a:ext cx="694266" cy="139155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9CFD3A0-AA56-49C1-80AC-B50C4A0D92DE}"/>
              </a:ext>
            </a:extLst>
          </p:cNvPr>
          <p:cNvCxnSpPr>
            <a:cxnSpLocks/>
            <a:stCxn id="22" idx="6"/>
            <a:endCxn id="28" idx="2"/>
          </p:cNvCxnSpPr>
          <p:nvPr/>
        </p:nvCxnSpPr>
        <p:spPr>
          <a:xfrm flipV="1">
            <a:off x="3633894" y="2361832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F1037C8-1B72-4FFB-8B6A-A782A1FF8348}"/>
              </a:ext>
            </a:extLst>
          </p:cNvPr>
          <p:cNvCxnSpPr>
            <a:cxnSpLocks/>
            <a:stCxn id="22" idx="6"/>
            <a:endCxn id="30" idx="2"/>
          </p:cNvCxnSpPr>
          <p:nvPr/>
        </p:nvCxnSpPr>
        <p:spPr>
          <a:xfrm>
            <a:off x="3633894" y="3057608"/>
            <a:ext cx="694266" cy="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8C461A5-C53C-4D03-A58E-E0D974D685D8}"/>
              </a:ext>
            </a:extLst>
          </p:cNvPr>
          <p:cNvCxnSpPr>
            <a:cxnSpLocks/>
            <a:stCxn id="22" idx="6"/>
            <a:endCxn id="32" idx="2"/>
          </p:cNvCxnSpPr>
          <p:nvPr/>
        </p:nvCxnSpPr>
        <p:spPr>
          <a:xfrm>
            <a:off x="3633894" y="3057608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14C47F7D-21D1-4DB9-8EBD-7FA7853A7210}"/>
              </a:ext>
            </a:extLst>
          </p:cNvPr>
          <p:cNvCxnSpPr>
            <a:cxnSpLocks/>
            <a:stCxn id="24" idx="6"/>
            <a:endCxn id="26" idx="2"/>
          </p:cNvCxnSpPr>
          <p:nvPr/>
        </p:nvCxnSpPr>
        <p:spPr>
          <a:xfrm flipV="1">
            <a:off x="3633894" y="1666056"/>
            <a:ext cx="694266" cy="2087328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ADE13AE4-4191-4B4C-A362-58C6673AB465}"/>
              </a:ext>
            </a:extLst>
          </p:cNvPr>
          <p:cNvCxnSpPr>
            <a:cxnSpLocks/>
            <a:stCxn id="24" idx="6"/>
            <a:endCxn id="28" idx="2"/>
          </p:cNvCxnSpPr>
          <p:nvPr/>
        </p:nvCxnSpPr>
        <p:spPr>
          <a:xfrm flipV="1">
            <a:off x="3633894" y="2361832"/>
            <a:ext cx="694266" cy="139155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D8390F0B-DAC0-46F1-BB37-528D26D761B4}"/>
              </a:ext>
            </a:extLst>
          </p:cNvPr>
          <p:cNvCxnSpPr>
            <a:cxnSpLocks/>
            <a:stCxn id="24" idx="6"/>
            <a:endCxn id="30" idx="2"/>
          </p:cNvCxnSpPr>
          <p:nvPr/>
        </p:nvCxnSpPr>
        <p:spPr>
          <a:xfrm flipV="1">
            <a:off x="3633894" y="3057608"/>
            <a:ext cx="694266" cy="69577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5DEC7FD3-0599-4C3C-9FD8-9F59B3DB730A}"/>
              </a:ext>
            </a:extLst>
          </p:cNvPr>
          <p:cNvCxnSpPr>
            <a:cxnSpLocks/>
            <a:stCxn id="24" idx="6"/>
            <a:endCxn id="32" idx="2"/>
          </p:cNvCxnSpPr>
          <p:nvPr/>
        </p:nvCxnSpPr>
        <p:spPr>
          <a:xfrm>
            <a:off x="3633894" y="3753384"/>
            <a:ext cx="694266" cy="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2E513A4-426B-4D21-90E0-ADD1DCCD8291}"/>
                  </a:ext>
                </a:extLst>
              </p:cNvPr>
              <p:cNvSpPr/>
              <p:nvPr/>
            </p:nvSpPr>
            <p:spPr>
              <a:xfrm>
                <a:off x="5388186" y="2408675"/>
                <a:ext cx="365760" cy="352213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2E513A4-426B-4D21-90E0-ADD1DCCD82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186" y="2408675"/>
                <a:ext cx="365760" cy="352213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F88F4D43-2FA4-4640-BFDB-678965E63BE0}"/>
              </a:ext>
            </a:extLst>
          </p:cNvPr>
          <p:cNvCxnSpPr>
            <a:cxnSpLocks/>
            <a:stCxn id="26" idx="6"/>
            <a:endCxn id="109" idx="2"/>
          </p:cNvCxnSpPr>
          <p:nvPr/>
        </p:nvCxnSpPr>
        <p:spPr>
          <a:xfrm>
            <a:off x="4693920" y="1666056"/>
            <a:ext cx="694266" cy="91872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62493D5C-4C9C-4E9A-B205-C4D2EC175222}"/>
              </a:ext>
            </a:extLst>
          </p:cNvPr>
          <p:cNvCxnSpPr>
            <a:cxnSpLocks/>
            <a:stCxn id="28" idx="6"/>
            <a:endCxn id="109" idx="2"/>
          </p:cNvCxnSpPr>
          <p:nvPr/>
        </p:nvCxnSpPr>
        <p:spPr>
          <a:xfrm>
            <a:off x="4693920" y="2361832"/>
            <a:ext cx="694266" cy="22295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4BF081BB-DE79-456F-A651-3C218A70D092}"/>
              </a:ext>
            </a:extLst>
          </p:cNvPr>
          <p:cNvCxnSpPr>
            <a:cxnSpLocks/>
            <a:stCxn id="30" idx="6"/>
            <a:endCxn id="109" idx="2"/>
          </p:cNvCxnSpPr>
          <p:nvPr/>
        </p:nvCxnSpPr>
        <p:spPr>
          <a:xfrm flipV="1">
            <a:off x="4693920" y="2584782"/>
            <a:ext cx="694266" cy="47282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471BE0D2-20D6-4D04-899A-9FE2A155F343}"/>
              </a:ext>
            </a:extLst>
          </p:cNvPr>
          <p:cNvCxnSpPr>
            <a:cxnSpLocks/>
            <a:stCxn id="32" idx="6"/>
            <a:endCxn id="109" idx="2"/>
          </p:cNvCxnSpPr>
          <p:nvPr/>
        </p:nvCxnSpPr>
        <p:spPr>
          <a:xfrm flipV="1">
            <a:off x="4693920" y="2584782"/>
            <a:ext cx="694266" cy="1168602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CFCD0FC-6710-478E-BBF7-A9E9BC36EDD3}"/>
                  </a:ext>
                </a:extLst>
              </p:cNvPr>
              <p:cNvSpPr/>
              <p:nvPr/>
            </p:nvSpPr>
            <p:spPr>
              <a:xfrm>
                <a:off x="6324544" y="1489949"/>
                <a:ext cx="365761" cy="406584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1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1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sz="1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1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sz="11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CFCD0FC-6710-478E-BBF7-A9E9BC36ED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544" y="1489949"/>
                <a:ext cx="365761" cy="406584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4EF9AA94-FE85-4F28-BA09-E2E4BE5D42B9}"/>
                  </a:ext>
                </a:extLst>
              </p:cNvPr>
              <p:cNvSpPr/>
              <p:nvPr/>
            </p:nvSpPr>
            <p:spPr>
              <a:xfrm>
                <a:off x="6343116" y="2185541"/>
                <a:ext cx="365761" cy="406584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1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1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sz="1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sz="11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GB" sz="11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4EF9AA94-FE85-4F28-BA09-E2E4BE5D42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116" y="2185541"/>
                <a:ext cx="365761" cy="406584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62EA5B5B-0689-4F99-A2FC-EA4A0FD76FCD}"/>
                  </a:ext>
                </a:extLst>
              </p:cNvPr>
              <p:cNvSpPr/>
              <p:nvPr/>
            </p:nvSpPr>
            <p:spPr>
              <a:xfrm>
                <a:off x="6343116" y="2880747"/>
                <a:ext cx="365761" cy="406584"/>
              </a:xfrm>
              <a:prstGeom prst="ellipse">
                <a:avLst/>
              </a:prstGeom>
              <a:ln w="12700">
                <a:solidFill>
                  <a:srgbClr val="00A6D6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1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100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1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s-ES" sz="1100" b="0" i="1" dirty="0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1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GB" sz="1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GB" sz="11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1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s-ES" sz="11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11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62EA5B5B-0689-4F99-A2FC-EA4A0FD76F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116" y="2880747"/>
                <a:ext cx="365761" cy="406584"/>
              </a:xfrm>
              <a:prstGeom prst="ellipse">
                <a:avLst/>
              </a:prstGeom>
              <a:blipFill>
                <a:blip r:embed="rId13"/>
                <a:stretch>
                  <a:fillRect b="-2941"/>
                </a:stretch>
              </a:blipFill>
              <a:ln w="12700">
                <a:solidFill>
                  <a:srgbClr val="00A6D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Oval 134">
            <a:extLst>
              <a:ext uri="{FF2B5EF4-FFF2-40B4-BE49-F238E27FC236}">
                <a16:creationId xmlns:a16="http://schemas.microsoft.com/office/drawing/2014/main" id="{D9460F82-DB64-465B-B5D2-2A6E73BED3E0}"/>
              </a:ext>
            </a:extLst>
          </p:cNvPr>
          <p:cNvSpPr/>
          <p:nvPr/>
        </p:nvSpPr>
        <p:spPr>
          <a:xfrm>
            <a:off x="6343116" y="3579904"/>
            <a:ext cx="365761" cy="406584"/>
          </a:xfrm>
          <a:prstGeom prst="ellipse">
            <a:avLst/>
          </a:prstGeom>
          <a:ln w="12700">
            <a:solidFill>
              <a:srgbClr val="00A6D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  <a:endParaRPr lang="en-GB" sz="11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B7B72532-E223-48BE-A612-AF18F06C2B75}"/>
              </a:ext>
            </a:extLst>
          </p:cNvPr>
          <p:cNvCxnSpPr>
            <a:cxnSpLocks/>
            <a:stCxn id="109" idx="6"/>
            <a:endCxn id="123" idx="2"/>
          </p:cNvCxnSpPr>
          <p:nvPr/>
        </p:nvCxnSpPr>
        <p:spPr>
          <a:xfrm flipV="1">
            <a:off x="5753946" y="1693241"/>
            <a:ext cx="570598" cy="891541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69F7519B-FF5A-4DE7-9886-5F30C357FB88}"/>
              </a:ext>
            </a:extLst>
          </p:cNvPr>
          <p:cNvCxnSpPr>
            <a:cxnSpLocks/>
            <a:stCxn id="109" idx="6"/>
            <a:endCxn id="131" idx="2"/>
          </p:cNvCxnSpPr>
          <p:nvPr/>
        </p:nvCxnSpPr>
        <p:spPr>
          <a:xfrm flipV="1">
            <a:off x="5753946" y="2388833"/>
            <a:ext cx="589170" cy="195949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D1359E2D-B47E-4F07-AF86-8A83C5B34854}"/>
              </a:ext>
            </a:extLst>
          </p:cNvPr>
          <p:cNvCxnSpPr>
            <a:cxnSpLocks/>
            <a:stCxn id="109" idx="6"/>
            <a:endCxn id="133" idx="2"/>
          </p:cNvCxnSpPr>
          <p:nvPr/>
        </p:nvCxnSpPr>
        <p:spPr>
          <a:xfrm>
            <a:off x="5753946" y="2584782"/>
            <a:ext cx="589170" cy="499257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1C299F32-A891-4188-94D6-D3236E43DEB7}"/>
              </a:ext>
            </a:extLst>
          </p:cNvPr>
          <p:cNvCxnSpPr>
            <a:cxnSpLocks/>
            <a:stCxn id="109" idx="6"/>
            <a:endCxn id="135" idx="2"/>
          </p:cNvCxnSpPr>
          <p:nvPr/>
        </p:nvCxnSpPr>
        <p:spPr>
          <a:xfrm>
            <a:off x="5753946" y="2584782"/>
            <a:ext cx="589170" cy="1198414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82F5774D-9AE4-4ADE-A147-225ADF423692}"/>
                  </a:ext>
                </a:extLst>
              </p:cNvPr>
              <p:cNvSpPr/>
              <p:nvPr/>
            </p:nvSpPr>
            <p:spPr>
              <a:xfrm>
                <a:off x="7261013" y="2345265"/>
                <a:ext cx="1503680" cy="53623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82F5774D-9AE4-4ADE-A147-225ADF4236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013" y="2345265"/>
                <a:ext cx="1503680" cy="53623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719B34A5-AF73-46DD-8A0F-5445D2373531}"/>
              </a:ext>
            </a:extLst>
          </p:cNvPr>
          <p:cNvCxnSpPr>
            <a:cxnSpLocks/>
            <a:endCxn id="148" idx="1"/>
          </p:cNvCxnSpPr>
          <p:nvPr/>
        </p:nvCxnSpPr>
        <p:spPr>
          <a:xfrm>
            <a:off x="6708877" y="1693242"/>
            <a:ext cx="552136" cy="920141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19C9FB8C-AE49-43FD-8C4D-931590FF6116}"/>
              </a:ext>
            </a:extLst>
          </p:cNvPr>
          <p:cNvCxnSpPr>
            <a:cxnSpLocks/>
            <a:stCxn id="131" idx="6"/>
            <a:endCxn id="148" idx="1"/>
          </p:cNvCxnSpPr>
          <p:nvPr/>
        </p:nvCxnSpPr>
        <p:spPr>
          <a:xfrm>
            <a:off x="6708877" y="2388833"/>
            <a:ext cx="552136" cy="224550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0E38A99-CA5A-43F1-A3E6-DB7BC4DD0C85}"/>
              </a:ext>
            </a:extLst>
          </p:cNvPr>
          <p:cNvCxnSpPr>
            <a:cxnSpLocks/>
            <a:stCxn id="133" idx="6"/>
            <a:endCxn id="148" idx="1"/>
          </p:cNvCxnSpPr>
          <p:nvPr/>
        </p:nvCxnSpPr>
        <p:spPr>
          <a:xfrm flipV="1">
            <a:off x="6708877" y="2613383"/>
            <a:ext cx="552136" cy="470656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507BAC6A-29C3-4F75-9401-3C6B8F306A43}"/>
              </a:ext>
            </a:extLst>
          </p:cNvPr>
          <p:cNvCxnSpPr>
            <a:cxnSpLocks/>
            <a:stCxn id="135" idx="6"/>
            <a:endCxn id="148" idx="1"/>
          </p:cNvCxnSpPr>
          <p:nvPr/>
        </p:nvCxnSpPr>
        <p:spPr>
          <a:xfrm flipV="1">
            <a:off x="6708877" y="2613383"/>
            <a:ext cx="552136" cy="1169813"/>
          </a:xfrm>
          <a:prstGeom prst="straightConnector1">
            <a:avLst/>
          </a:prstGeom>
          <a:ln w="12700">
            <a:solidFill>
              <a:srgbClr val="00A6D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61" name="Picture 160">
            <a:extLst>
              <a:ext uri="{FF2B5EF4-FFF2-40B4-BE49-F238E27FC236}">
                <a16:creationId xmlns:a16="http://schemas.microsoft.com/office/drawing/2014/main" id="{4654B6E5-09D3-4F1E-B43D-31FBDC6FC1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3599" y="4167168"/>
            <a:ext cx="3346027" cy="654524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B526A42A-9827-4A51-AC82-877B2EF12585}"/>
              </a:ext>
            </a:extLst>
          </p:cNvPr>
          <p:cNvCxnSpPr>
            <a:cxnSpLocks/>
            <a:stCxn id="109" idx="4"/>
          </p:cNvCxnSpPr>
          <p:nvPr/>
        </p:nvCxnSpPr>
        <p:spPr>
          <a:xfrm>
            <a:off x="5571066" y="2760888"/>
            <a:ext cx="607798" cy="1561176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879C8959-1FA7-4A94-BCF1-E27D09A6C20B}"/>
              </a:ext>
            </a:extLst>
          </p:cNvPr>
          <p:cNvCxnSpPr>
            <a:cxnSpLocks/>
          </p:cNvCxnSpPr>
          <p:nvPr/>
        </p:nvCxnSpPr>
        <p:spPr>
          <a:xfrm flipH="1">
            <a:off x="7469348" y="2800836"/>
            <a:ext cx="589170" cy="1470950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F0E44C5-E59E-424C-9575-856BF16C0256}"/>
              </a:ext>
            </a:extLst>
          </p:cNvPr>
          <p:cNvSpPr txBox="1"/>
          <p:nvPr/>
        </p:nvSpPr>
        <p:spPr>
          <a:xfrm>
            <a:off x="3732107" y="3693244"/>
            <a:ext cx="44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122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72D6-71A2-46D2-974F-5391FA5CC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Heat</a:t>
            </a:r>
            <a:r>
              <a:rPr lang="es-ES" dirty="0"/>
              <a:t> </a:t>
            </a:r>
            <a:r>
              <a:rPr lang="es-ES" dirty="0" err="1"/>
              <a:t>Equation</a:t>
            </a:r>
            <a:r>
              <a:rPr lang="es-ES" dirty="0"/>
              <a:t> 2D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E8322-6522-4179-BF11-5ABFC1214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321" y="2432573"/>
            <a:ext cx="2644423" cy="1925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E522E4-CE5C-488F-8F35-421C9373D138}"/>
              </a:ext>
            </a:extLst>
          </p:cNvPr>
          <p:cNvSpPr txBox="1"/>
          <p:nvPr/>
        </p:nvSpPr>
        <p:spPr>
          <a:xfrm>
            <a:off x="2079413" y="1263491"/>
            <a:ext cx="2282613" cy="369332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Initial</a:t>
            </a:r>
            <a:r>
              <a:rPr lang="es-ES" dirty="0"/>
              <a:t> </a:t>
            </a:r>
            <a:r>
              <a:rPr lang="es-ES" dirty="0" err="1"/>
              <a:t>Condition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0A014-65F8-484A-8F35-EA46129CC941}"/>
              </a:ext>
            </a:extLst>
          </p:cNvPr>
          <p:cNvSpPr txBox="1"/>
          <p:nvPr/>
        </p:nvSpPr>
        <p:spPr>
          <a:xfrm>
            <a:off x="5707633" y="1071604"/>
            <a:ext cx="2822279" cy="369332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Same</a:t>
            </a:r>
            <a:r>
              <a:rPr lang="es-ES" dirty="0"/>
              <a:t> B.C as in Poisson  </a:t>
            </a:r>
            <a:endParaRPr lang="en-GB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5278CE7-8C56-41CB-A211-82AD505737A8}"/>
              </a:ext>
            </a:extLst>
          </p:cNvPr>
          <p:cNvSpPr/>
          <p:nvPr/>
        </p:nvSpPr>
        <p:spPr>
          <a:xfrm>
            <a:off x="4488744" y="2909090"/>
            <a:ext cx="1022773" cy="85725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74F834-0CFE-4F69-8EA1-8FAAB2CA4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733" y="2571750"/>
            <a:ext cx="3560267" cy="177544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E3BD57-A466-41FA-AEB3-793010E16BCE}"/>
              </a:ext>
            </a:extLst>
          </p:cNvPr>
          <p:cNvCxnSpPr>
            <a:stCxn id="5" idx="2"/>
          </p:cNvCxnSpPr>
          <p:nvPr/>
        </p:nvCxnSpPr>
        <p:spPr>
          <a:xfrm flipH="1">
            <a:off x="3217333" y="1632823"/>
            <a:ext cx="3387" cy="62269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6469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72D6-71A2-46D2-974F-5391FA5CC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Heat</a:t>
            </a:r>
            <a:r>
              <a:rPr lang="es-ES" dirty="0"/>
              <a:t> </a:t>
            </a:r>
            <a:r>
              <a:rPr lang="es-ES" dirty="0" err="1"/>
              <a:t>Equation</a:t>
            </a:r>
            <a:r>
              <a:rPr lang="es-ES" dirty="0"/>
              <a:t> 2D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FD061C-DE7A-43DF-B899-1E2C38BAB433}"/>
              </a:ext>
            </a:extLst>
          </p:cNvPr>
          <p:cNvSpPr txBox="1"/>
          <p:nvPr/>
        </p:nvSpPr>
        <p:spPr>
          <a:xfrm>
            <a:off x="1763106" y="1202531"/>
            <a:ext cx="3235614" cy="369332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Initial</a:t>
            </a:r>
            <a:r>
              <a:rPr lang="es-ES" dirty="0"/>
              <a:t> </a:t>
            </a:r>
            <a:r>
              <a:rPr lang="es-ES" dirty="0" err="1"/>
              <a:t>weights</a:t>
            </a:r>
            <a:r>
              <a:rPr lang="es-ES" dirty="0"/>
              <a:t> : </a:t>
            </a:r>
            <a:r>
              <a:rPr lang="es-ES" dirty="0" err="1"/>
              <a:t>Glorot</a:t>
            </a:r>
            <a:r>
              <a:rPr lang="es-ES" dirty="0"/>
              <a:t> normal</a:t>
            </a:r>
            <a:endParaRPr lang="en-GB" dirty="0"/>
          </a:p>
        </p:txBody>
      </p:sp>
      <p:pic>
        <p:nvPicPr>
          <p:cNvPr id="6" name="bad">
            <a:hlinkClick r:id="" action="ppaction://media"/>
            <a:extLst>
              <a:ext uri="{FF2B5EF4-FFF2-40B4-BE49-F238E27FC236}">
                <a16:creationId xmlns:a16="http://schemas.microsoft.com/office/drawing/2014/main" id="{BCE69858-06E7-4447-8B07-3C84DD238D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4487" y="1711165"/>
            <a:ext cx="5669054" cy="275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4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72D6-71A2-46D2-974F-5391FA5CC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Heat</a:t>
            </a:r>
            <a:r>
              <a:rPr lang="es-ES" dirty="0"/>
              <a:t> </a:t>
            </a:r>
            <a:r>
              <a:rPr lang="es-ES" dirty="0" err="1"/>
              <a:t>Equation</a:t>
            </a:r>
            <a:r>
              <a:rPr lang="es-ES" dirty="0"/>
              <a:t> 2D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38C90-AFB4-475B-AACE-8189D90C01DB}"/>
              </a:ext>
            </a:extLst>
          </p:cNvPr>
          <p:cNvSpPr txBox="1"/>
          <p:nvPr/>
        </p:nvSpPr>
        <p:spPr>
          <a:xfrm>
            <a:off x="1763106" y="1202531"/>
            <a:ext cx="2619241" cy="646331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Instead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initializing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weights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A32B4-81E2-4B4B-9652-68CDA3B2E777}"/>
              </a:ext>
            </a:extLst>
          </p:cNvPr>
          <p:cNvSpPr txBox="1"/>
          <p:nvPr/>
        </p:nvSpPr>
        <p:spPr>
          <a:xfrm>
            <a:off x="5789852" y="1341030"/>
            <a:ext cx="2619241" cy="369332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“</a:t>
            </a:r>
            <a:r>
              <a:rPr lang="es-ES" dirty="0" err="1"/>
              <a:t>Helper</a:t>
            </a:r>
            <a:r>
              <a:rPr lang="es-ES" dirty="0"/>
              <a:t>” </a:t>
            </a:r>
            <a:r>
              <a:rPr lang="es-ES" dirty="0" err="1"/>
              <a:t>Loss</a:t>
            </a:r>
            <a:r>
              <a:rPr lang="es-ES" dirty="0"/>
              <a:t> </a:t>
            </a:r>
            <a:r>
              <a:rPr lang="es-ES" dirty="0" err="1"/>
              <a:t>Function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15A9BB-3632-4D58-94C7-14B5E05C7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647" y="1988163"/>
            <a:ext cx="2963650" cy="4262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9D2CF8-3011-4DF8-A920-46C9C1917E91}"/>
                  </a:ext>
                </a:extLst>
              </p:cNvPr>
              <p:cNvSpPr txBox="1"/>
              <p:nvPr/>
            </p:nvSpPr>
            <p:spPr>
              <a:xfrm>
                <a:off x="1905255" y="2832974"/>
                <a:ext cx="3018868" cy="923330"/>
              </a:xfrm>
              <a:prstGeom prst="rect">
                <a:avLst/>
              </a:prstGeom>
              <a:noFill/>
              <a:ln w="1270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dirty="0"/>
                  <a:t>Were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GB" dirty="0"/>
                  <a:t> is defined as the Poisson (steady) solution at every time instant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9D2CF8-3011-4DF8-A920-46C9C1917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255" y="2832974"/>
                <a:ext cx="3018868" cy="923330"/>
              </a:xfrm>
              <a:prstGeom prst="rect">
                <a:avLst/>
              </a:prstGeom>
              <a:blipFill>
                <a:blip r:embed="rId3"/>
                <a:stretch>
                  <a:fillRect l="-1207" t="-3268" r="-3018" b="-9150"/>
                </a:stretch>
              </a:blipFill>
              <a:ln w="127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5F4F78A-B9B4-4FED-8630-38CD9F488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225" y="2738879"/>
            <a:ext cx="3018868" cy="150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646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7BE0D-0D9E-4965-9CD7-DBFD0B7F3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Heat</a:t>
            </a:r>
            <a:r>
              <a:rPr lang="es-ES" dirty="0"/>
              <a:t> </a:t>
            </a:r>
            <a:r>
              <a:rPr lang="es-ES" dirty="0" err="1"/>
              <a:t>Equation</a:t>
            </a:r>
            <a:r>
              <a:rPr lang="es-ES" dirty="0"/>
              <a:t> 2D</a:t>
            </a:r>
            <a:endParaRPr lang="en-GB" dirty="0"/>
          </a:p>
        </p:txBody>
      </p:sp>
      <p:pic>
        <p:nvPicPr>
          <p:cNvPr id="3" name="pedro">
            <a:hlinkClick r:id="" action="ppaction://media"/>
            <a:extLst>
              <a:ext uri="{FF2B5EF4-FFF2-40B4-BE49-F238E27FC236}">
                <a16:creationId xmlns:a16="http://schemas.microsoft.com/office/drawing/2014/main" id="{63F0A721-476F-4389-8622-37BBE1122A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106" y="1063229"/>
            <a:ext cx="7311639" cy="35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9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, shore&#10;&#10;Description automatically generated">
            <a:extLst>
              <a:ext uri="{FF2B5EF4-FFF2-40B4-BE49-F238E27FC236}">
                <a16:creationId xmlns:a16="http://schemas.microsoft.com/office/drawing/2014/main" id="{5E7187C6-4363-487A-9F30-FF73DC882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0"/>
            <a:ext cx="9144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42D957-2CA9-417E-988F-D2EF09ADE11C}"/>
              </a:ext>
            </a:extLst>
          </p:cNvPr>
          <p:cNvSpPr txBox="1"/>
          <p:nvPr/>
        </p:nvSpPr>
        <p:spPr>
          <a:xfrm>
            <a:off x="-88055" y="2749974"/>
            <a:ext cx="371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err="1"/>
              <a:t>Questions</a:t>
            </a:r>
            <a:r>
              <a:rPr lang="es-ES" i="1" dirty="0"/>
              <a:t>? </a:t>
            </a:r>
            <a:r>
              <a:rPr lang="es-ES" i="1" dirty="0" err="1"/>
              <a:t>Thank</a:t>
            </a:r>
            <a:r>
              <a:rPr lang="es-ES" i="1" dirty="0"/>
              <a:t> </a:t>
            </a:r>
            <a:r>
              <a:rPr lang="es-ES" i="1" dirty="0" err="1"/>
              <a:t>you</a:t>
            </a:r>
            <a:r>
              <a:rPr lang="es-ES" i="1" dirty="0"/>
              <a:t> </a:t>
            </a:r>
            <a:r>
              <a:rPr lang="es-ES" i="1" dirty="0" err="1"/>
              <a:t>for</a:t>
            </a:r>
            <a:r>
              <a:rPr lang="es-ES" i="1" dirty="0"/>
              <a:t> </a:t>
            </a:r>
            <a:r>
              <a:rPr lang="es-ES" i="1" dirty="0" err="1"/>
              <a:t>your</a:t>
            </a:r>
            <a:r>
              <a:rPr lang="es-ES" i="1" dirty="0"/>
              <a:t> time</a:t>
            </a:r>
            <a:endParaRPr lang="en-GB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0296A7-AEC7-45A2-A009-D76E3D23624E}"/>
              </a:ext>
            </a:extLst>
          </p:cNvPr>
          <p:cNvSpPr txBox="1"/>
          <p:nvPr/>
        </p:nvSpPr>
        <p:spPr>
          <a:xfrm>
            <a:off x="6671733" y="4774168"/>
            <a:ext cx="247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Playa Blanca, Lanzarote</a:t>
            </a:r>
            <a:endParaRPr lang="en-GB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9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30DC-5CE8-4F37-A153-0054B8FF5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Examples</a:t>
            </a:r>
            <a:r>
              <a:rPr lang="es-ES" dirty="0"/>
              <a:t> : </a:t>
            </a:r>
            <a:r>
              <a:rPr lang="es-ES" dirty="0" err="1"/>
              <a:t>Burgers</a:t>
            </a:r>
            <a:r>
              <a:rPr lang="es-ES" dirty="0"/>
              <a:t> </a:t>
            </a:r>
            <a:r>
              <a:rPr lang="es-ES" dirty="0" err="1"/>
              <a:t>Equation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6DD58-C734-48F9-AAAF-58B010AF4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524" y="1123996"/>
            <a:ext cx="5425440" cy="109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83044A-71E6-44D3-9F9A-DDC45D228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796" y="2386202"/>
            <a:ext cx="3231754" cy="588602"/>
          </a:xfrm>
          <a:prstGeom prst="rect">
            <a:avLst/>
          </a:prstGeom>
          <a:ln w="12700">
            <a:solidFill>
              <a:srgbClr val="00A6D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085784-2124-4488-B133-77313EB02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427" y="3144410"/>
            <a:ext cx="4885399" cy="182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38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14728</TotalTime>
  <Words>1974</Words>
  <Application>Microsoft Office PowerPoint</Application>
  <PresentationFormat>On-screen Show (16:9)</PresentationFormat>
  <Paragraphs>320</Paragraphs>
  <Slides>84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90" baseType="lpstr">
      <vt:lpstr>Arial</vt:lpstr>
      <vt:lpstr>Calibri</vt:lpstr>
      <vt:lpstr>Cambria Math</vt:lpstr>
      <vt:lpstr>Tahoma</vt:lpstr>
      <vt:lpstr>Office Theme</vt:lpstr>
      <vt:lpstr>Custom Design</vt:lpstr>
      <vt:lpstr>Physics-Informed Neural Networks</vt:lpstr>
      <vt:lpstr>Introduction</vt:lpstr>
      <vt:lpstr>Introduction</vt:lpstr>
      <vt:lpstr>Introduction</vt:lpstr>
      <vt:lpstr>Problem setup</vt:lpstr>
      <vt:lpstr>Algorithm, PINN approach</vt:lpstr>
      <vt:lpstr>Algorithm, Loss Function</vt:lpstr>
      <vt:lpstr>Algorithm, Loss Function</vt:lpstr>
      <vt:lpstr>Examples : Burgers Equation</vt:lpstr>
      <vt:lpstr>Parameter study</vt:lpstr>
      <vt:lpstr>Parameter study / Previous considerations</vt:lpstr>
      <vt:lpstr>Parameter study / Previous Considerations</vt:lpstr>
      <vt:lpstr>Error characterization on PINNs</vt:lpstr>
      <vt:lpstr>Parameter study</vt:lpstr>
      <vt:lpstr>Parameter Study Procedure</vt:lpstr>
      <vt:lpstr>Parameter study</vt:lpstr>
      <vt:lpstr>Parameter study </vt:lpstr>
      <vt:lpstr>Case study 1</vt:lpstr>
      <vt:lpstr>Case study 1</vt:lpstr>
      <vt:lpstr>Case study 1</vt:lpstr>
      <vt:lpstr>Case study 1</vt:lpstr>
      <vt:lpstr>Case study 1</vt:lpstr>
      <vt:lpstr>Study Case 1</vt:lpstr>
      <vt:lpstr>Study Case 1</vt:lpstr>
      <vt:lpstr>Case study 2</vt:lpstr>
      <vt:lpstr>Case study 2</vt:lpstr>
      <vt:lpstr>Case study 2 / Results</vt:lpstr>
      <vt:lpstr>Case study 2.1 // Increase of the number of collocation points</vt:lpstr>
      <vt:lpstr>Case study 2.1 // Increase of the number of collocation points</vt:lpstr>
      <vt:lpstr>Case study 2.2 // Increase of the number of collocation points</vt:lpstr>
      <vt:lpstr>Case study 2.2 // Increase of the number of collocation points</vt:lpstr>
      <vt:lpstr>Case study 2.2 // Increase of the number of collocation points</vt:lpstr>
      <vt:lpstr>Case study 2.2.1 // Increase of the number of collocation points</vt:lpstr>
      <vt:lpstr>Case study 2.2 // Increase of the number of collocation points</vt:lpstr>
      <vt:lpstr>Case study 2.2 // Increase of the number of collocation points</vt:lpstr>
      <vt:lpstr>Case study 2.2 // Increase of the number of collocation points</vt:lpstr>
      <vt:lpstr>Case study 3 // Network Complexity</vt:lpstr>
      <vt:lpstr>Case study 3 // Network Complexity</vt:lpstr>
      <vt:lpstr>Case study 3 // Network Complexity</vt:lpstr>
      <vt:lpstr>Case study 3 // Network Complexity</vt:lpstr>
      <vt:lpstr>Case study 3 // Network Complexity</vt:lpstr>
      <vt:lpstr>Case study 3 // Network Complexity</vt:lpstr>
      <vt:lpstr>Case study 3 // Network Complexity</vt:lpstr>
      <vt:lpstr>Case study 3 // Network Complexity</vt:lpstr>
      <vt:lpstr>Case study 3 // Network Complexity</vt:lpstr>
      <vt:lpstr>Case study 3 // Network Complexity</vt:lpstr>
      <vt:lpstr>Conclusions of this last example</vt:lpstr>
      <vt:lpstr>Collocation point refinement</vt:lpstr>
      <vt:lpstr>Collocation point refinement</vt:lpstr>
      <vt:lpstr>Collocation point refinement</vt:lpstr>
      <vt:lpstr>Collocation point refinement / Singularly perturbed problems</vt:lpstr>
      <vt:lpstr>Collocation point refinement / Singularly perturbed problems</vt:lpstr>
      <vt:lpstr>Collocation point refinement / Singularly perturbed problems</vt:lpstr>
      <vt:lpstr>Inverse Problems</vt:lpstr>
      <vt:lpstr>Inverse Problems</vt:lpstr>
      <vt:lpstr>Inverse Problems / The project approach</vt:lpstr>
      <vt:lpstr>Inverse Problems / First case study</vt:lpstr>
      <vt:lpstr>Inverse Problems / First case study</vt:lpstr>
      <vt:lpstr>Inverse Problems / First case study</vt:lpstr>
      <vt:lpstr>Inverse Problems / Noise Study</vt:lpstr>
      <vt:lpstr>Inverse Problems / Noise Study</vt:lpstr>
      <vt:lpstr>Inverse Problems / Difficulties</vt:lpstr>
      <vt:lpstr>Inverse Problems / Difficulties</vt:lpstr>
      <vt:lpstr>Inverse Problems / Difficulties</vt:lpstr>
      <vt:lpstr>Inverse Problems / Difficulties</vt:lpstr>
      <vt:lpstr>Inverse Problems / Difficulties</vt:lpstr>
      <vt:lpstr>Inverse Problems / Difficulties</vt:lpstr>
      <vt:lpstr>Conclusions</vt:lpstr>
      <vt:lpstr>Questions?</vt:lpstr>
      <vt:lpstr>Burgers Equation</vt:lpstr>
      <vt:lpstr>PowerPoint Presentation</vt:lpstr>
      <vt:lpstr>Burgers Equation 1D, Results</vt:lpstr>
      <vt:lpstr>Heat equation 1D, Results</vt:lpstr>
      <vt:lpstr>Poisson Equation 2D</vt:lpstr>
      <vt:lpstr>Poisson Equation 2D</vt:lpstr>
      <vt:lpstr>Poisson problem II, Convergence</vt:lpstr>
      <vt:lpstr>Poisson problem II, Convergence</vt:lpstr>
      <vt:lpstr>Poisson problem II, Convergence</vt:lpstr>
      <vt:lpstr>Heat Equation 2D</vt:lpstr>
      <vt:lpstr>Heat Equation 2D</vt:lpstr>
      <vt:lpstr>Heat Equation 2D</vt:lpstr>
      <vt:lpstr>Heat Equation 2D</vt:lpstr>
      <vt:lpstr>Heat Equation 2D</vt:lpstr>
      <vt:lpstr>PowerPoint Presentation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</dc:creator>
  <cp:lastModifiedBy>fernando wanguemert</cp:lastModifiedBy>
  <cp:revision>160</cp:revision>
  <dcterms:created xsi:type="dcterms:W3CDTF">2015-07-09T11:57:30Z</dcterms:created>
  <dcterms:modified xsi:type="dcterms:W3CDTF">2021-07-01T21:53:24Z</dcterms:modified>
</cp:coreProperties>
</file>