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6" r:id="rId4"/>
    <p:sldId id="271" r:id="rId5"/>
    <p:sldId id="285" r:id="rId6"/>
    <p:sldId id="273" r:id="rId7"/>
    <p:sldId id="286" r:id="rId8"/>
    <p:sldId id="270" r:id="rId9"/>
    <p:sldId id="272" r:id="rId10"/>
    <p:sldId id="275" r:id="rId11"/>
    <p:sldId id="283" r:id="rId12"/>
    <p:sldId id="277" r:id="rId13"/>
    <p:sldId id="276" r:id="rId14"/>
    <p:sldId id="278" r:id="rId15"/>
    <p:sldId id="279" r:id="rId16"/>
    <p:sldId id="280" r:id="rId17"/>
    <p:sldId id="284" r:id="rId18"/>
    <p:sldId id="281" r:id="rId19"/>
    <p:sldId id="28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eld Broekema" initials="KB" lastIdx="3" clrIdx="0">
    <p:extLst>
      <p:ext uri="{19B8F6BF-5375-455C-9EA6-DF929625EA0E}">
        <p15:presenceInfo xmlns:p15="http://schemas.microsoft.com/office/powerpoint/2012/main" userId="Kjeld Broeke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55181" autoAdjust="0"/>
  </p:normalViewPr>
  <p:slideViewPr>
    <p:cSldViewPr snapToGrid="0" snapToObjects="1">
      <p:cViewPr varScale="1">
        <p:scale>
          <a:sx n="44" d="100"/>
          <a:sy n="44" d="100"/>
        </p:scale>
        <p:origin x="2530" y="53"/>
      </p:cViewPr>
      <p:guideLst>
        <p:guide orient="horz" pos="2160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E61F75-E39F-4AD3-915A-2022C956E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F0A60-6810-4C64-A3DC-FF7D55ED22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DFB5-0003-4735-8B06-65FDAF660BEC}" type="datetimeFigureOut">
              <a:rPr lang="nl-NL" smtClean="0"/>
              <a:t>22-10-2020</a:t>
            </a:fld>
            <a:endParaRPr lang="nl-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E09CA6-B8EE-42AD-A59F-1797C14F9D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46ECFA-352A-40FD-87D6-73713C7FA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74144-3BFF-441F-A559-509CC2436C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A145A-0DC6-444F-B4D9-CE4B8144D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8BEE6-BEC6-4AF5-BF01-8E764FB7FF2A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23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07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988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89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95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9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94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87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383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02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54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3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73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04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15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26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56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BEE6-BEC6-4AF5-BF01-8E764FB7FF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19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674005"/>
            <a:ext cx="6577959" cy="2926445"/>
          </a:xfrm>
        </p:spPr>
        <p:txBody>
          <a:bodyPr>
            <a:normAutofit/>
          </a:bodyPr>
          <a:lstStyle/>
          <a:p>
            <a:pPr algn="l"/>
            <a:r>
              <a:rPr lang="en-US" sz="2800" b="0" i="0" dirty="0">
                <a:effectLst/>
                <a:latin typeface="Arial" panose="020B0604020202020204" pitchFamily="34" charset="0"/>
              </a:rPr>
              <a:t>Tuning the surface tension in SPH independently of the fluid rheology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3886199"/>
            <a:ext cx="5892160" cy="2297796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400" dirty="0">
              <a:latin typeface="Arial"/>
              <a:cs typeface="Arial"/>
            </a:endParaRPr>
          </a:p>
          <a:p>
            <a:pPr algn="l"/>
            <a:r>
              <a:rPr lang="en-US" sz="2400" dirty="0">
                <a:latin typeface="Arial"/>
                <a:cs typeface="Arial"/>
              </a:rPr>
              <a:t>Made by: </a:t>
            </a:r>
          </a:p>
          <a:p>
            <a:pPr algn="l"/>
            <a:r>
              <a:rPr lang="en-US" sz="2400" dirty="0">
                <a:latin typeface="Arial"/>
                <a:cs typeface="Arial"/>
              </a:rPr>
              <a:t>	Kjeld Broekema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Supervisors: </a:t>
            </a:r>
          </a:p>
          <a:p>
            <a:pPr algn="l"/>
            <a:r>
              <a:rPr lang="nl-N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Prof.dr.ir. K. Vuik</a:t>
            </a: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Prof.dr.ir. J.T. Padding</a:t>
            </a:r>
          </a:p>
          <a:p>
            <a:r>
              <a:rPr lang="nl-NL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Ir. S. Sneijders</a:t>
            </a:r>
          </a:p>
          <a:p>
            <a:endParaRPr lang="en-US" sz="2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FAB9-64C5-4491-93AE-17F12842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SPH: Incompressible SPH (ISPH)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77411-8F02-484E-ABA0-BD8790480F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sz="2000" b="0" i="0" dirty="0">
                    <a:effectLst/>
                    <a:latin typeface="Arial" panose="020B0604020202020204" pitchFamily="34" charset="0"/>
                  </a:rPr>
                  <a:t>Incompressiblilty (conservation of mass):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0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NL" sz="2000" dirty="0"/>
              </a:p>
              <a:p>
                <a:r>
                  <a:rPr lang="nl-NL" sz="2000" dirty="0"/>
                  <a:t>Predictor step: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NL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nl-NL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nl-NL" sz="2000" b="1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nl-NL" sz="2000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𝑠𝑢𝑟𝑓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000" b="1" i="0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nl-NL" sz="2000" b="1" dirty="0"/>
              </a:p>
              <a:p>
                <a:r>
                  <a:rPr lang="nl-NL" sz="2000" dirty="0"/>
                  <a:t>Corrector step (enforce </a:t>
                </a:r>
                <a:r>
                  <a:rPr lang="nl-NL" sz="2000" b="0" i="0" dirty="0">
                    <a:effectLst/>
                    <a:latin typeface="Arial" panose="020B0604020202020204" pitchFamily="34" charset="0"/>
                  </a:rPr>
                  <a:t>incompressiblilty</a:t>
                </a:r>
                <a:r>
                  <a:rPr lang="nl-NL" sz="2000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nl-NL" sz="2000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nl-NL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l-NL" sz="20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nl-NL" sz="2000" dirty="0"/>
                  <a:t>  (Pressure Poisson Equation)</a:t>
                </a:r>
              </a:p>
              <a:p>
                <a:r>
                  <a:rPr lang="nl-NL" sz="2000" dirty="0"/>
                  <a:t>Update step: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NL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nl-NL" sz="2000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NL" sz="2000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NL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NL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nl-NL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num>
                          <m:den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77411-8F02-484E-ABA0-BD8790480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6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DD19FA-B03D-4F78-9566-A1FBFD4CA7BF}"/>
              </a:ext>
            </a:extLst>
          </p:cNvPr>
          <p:cNvSpPr txBox="1"/>
          <p:nvPr/>
        </p:nvSpPr>
        <p:spPr>
          <a:xfrm>
            <a:off x="4114800" y="301992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D2403-8B43-41FF-AD4D-A72A201DC634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0848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SPH: discretization terms</a:t>
            </a:r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162598-4F28-4DC7-BD4B-041309ED3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7413" y="5594529"/>
            <a:ext cx="2800350" cy="7048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15F05-0C9F-438E-91AF-73427BFFFDD7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63D77-3218-4CCE-A5D1-61404DBC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413" y="3593665"/>
            <a:ext cx="4067175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602CAE-7353-44E0-AA7C-62141D50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413" y="2070049"/>
            <a:ext cx="565785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3F63EA-9987-4B54-83C3-B696CAE12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088" y="4314825"/>
            <a:ext cx="3981450" cy="9429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346C87A-092D-445D-A12A-7FDBAAC5DE62}"/>
              </a:ext>
            </a:extLst>
          </p:cNvPr>
          <p:cNvSpPr txBox="1">
            <a:spLocks/>
          </p:cNvSpPr>
          <p:nvPr/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Predictor step: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Corrector step (PPE):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Update step:</a:t>
            </a:r>
          </a:p>
        </p:txBody>
      </p:sp>
    </p:spTree>
    <p:extLst>
      <p:ext uri="{BB962C8B-B14F-4D97-AF65-F5344CB8AC3E}">
        <p14:creationId xmlns:p14="http://schemas.microsoft.com/office/powerpoint/2010/main" val="514283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SPH: consistency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</m:sup>
                    </m:sSup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Consistency (Unity):</a:t>
                </a:r>
                <a:endParaRPr lang="nl-NL" sz="2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nl-NL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nl-NL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nl-N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sz="1600" dirty="0"/>
                  <a:t>=1	</a:t>
                </a:r>
                <a:r>
                  <a:rPr lang="nl-NL" sz="1600" dirty="0">
                    <a:ea typeface="Cambria Math" panose="02040503050406030204" pitchFamily="18" charset="0"/>
                  </a:rPr>
                  <a:t> 	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nl-NL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ctrlP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nl-NL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=1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sup>
                    </m:sSup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Consistency </a:t>
                </a:r>
                <a:r>
                  <a:rPr lang="en-US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(Symmetric):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endParaRPr lang="nl-NL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d>
                          <m:dPr>
                            <m:ctrlPr>
                              <a:rPr lang="nl-NL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nl-NL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nl-N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sz="1600" dirty="0"/>
                  <a:t>=0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nl-NL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ctrlP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nl-NL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=0</a:t>
                </a:r>
                <a:endParaRPr lang="nl-NL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89" t="-6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14E254E-094A-4200-A04A-1CB25A583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78" y="4206759"/>
            <a:ext cx="7106464" cy="2749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29204-9F1B-49E5-BFBF-2AB386823415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725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B712-F701-4536-990F-D8CD04ED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Methods: Continuum Surface Force (CSF)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22968-EA93-494A-8000-49F3E9F56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2615" y="1600200"/>
                <a:ext cx="7561385" cy="4648162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Surface tension as a volumetric force: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𝑠𝑢𝑟𝑓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𝜎𝜅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nl-NL" b="1" dirty="0"/>
              </a:p>
              <a:p>
                <a:pPr lvl="2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nl-NL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endParaRPr lang="nl-NL" b="1" i="1" dirty="0">
                  <a:latin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:r>
                  <a:rPr lang="nl-NL" b="1" dirty="0"/>
                  <a:t>    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l-NL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nl-NL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l-NL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acc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m:rPr>
                            <m:sty m:val="p"/>
                          </m:rPr>
                          <a:rPr lang="nl-N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m:rPr>
                            <m:sty m:val="p"/>
                          </m:rPr>
                          <a:rPr lang="nl-NL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endParaRPr lang="nl-NL" b="1" dirty="0"/>
              </a:p>
              <a:p>
                <a:pPr lvl="2"/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≈−</m:t>
                    </m:r>
                    <m:nary>
                      <m:naryPr>
                        <m:chr m:val="∑"/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l-NL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m:rPr>
                            <m:sty m:val="p"/>
                          </m:rPr>
                          <a:rPr lang="nl-NL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nl-N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endParaRPr lang="nl-NL" b="1" dirty="0"/>
              </a:p>
              <a:p>
                <a:r>
                  <a:rPr lang="nl-NL" dirty="0"/>
                  <a:t>Advantage:</a:t>
                </a:r>
              </a:p>
              <a:p>
                <a:pPr lvl="1"/>
                <a:r>
                  <a:rPr lang="nl-NL" dirty="0"/>
                  <a:t>No tuning needed</a:t>
                </a:r>
              </a:p>
              <a:p>
                <a:r>
                  <a:rPr lang="nl-NL" dirty="0"/>
                  <a:t>Disadvantage:</a:t>
                </a:r>
              </a:p>
              <a:p>
                <a:pPr lvl="1"/>
                <a:r>
                  <a:rPr lang="nl-NL" dirty="0"/>
                  <a:t>Curvature calculations are error prone</a:t>
                </a:r>
              </a:p>
              <a:p>
                <a:pPr lvl="2"/>
                <a:endParaRPr lang="nl-NL" b="1" dirty="0"/>
              </a:p>
              <a:p>
                <a:pPr lvl="2"/>
                <a:endParaRPr lang="nl-NL" b="1" baseline="-25000" dirty="0"/>
              </a:p>
              <a:p>
                <a:pPr lvl="2"/>
                <a:endParaRPr lang="nl-NL" b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nl-NL" baseline="-25000" dirty="0"/>
              </a:p>
              <a:p>
                <a:pPr lvl="1"/>
                <a:endParaRPr lang="nl-NL" b="1" baseline="-25000" dirty="0"/>
              </a:p>
              <a:p>
                <a:pPr lvl="1"/>
                <a:endParaRPr lang="nl-NL" b="1" dirty="0"/>
              </a:p>
              <a:p>
                <a:pPr lvl="1"/>
                <a:endParaRPr lang="nl-N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22968-EA93-494A-8000-49F3E9F56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2615" y="1600200"/>
                <a:ext cx="7561385" cy="4648162"/>
              </a:xfrm>
              <a:blipFill>
                <a:blip r:embed="rId3"/>
                <a:stretch>
                  <a:fillRect l="-1452" t="-1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263C83-8F78-46B5-8B02-0C5B47222702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0841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44BE-4FB0-4347-8662-A075EBF5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Methods: </a:t>
            </a:r>
            <a:r>
              <a:rPr lang="nl-NL" b="0" i="0" dirty="0">
                <a:effectLst/>
                <a:latin typeface="Arial" panose="020B0604020202020204" pitchFamily="34" charset="0"/>
              </a:rPr>
              <a:t>Particle Interaction Surface Minimization Force (PISMF)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20471-0B4E-4C9E-8637-F5FB1B8DB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3106" y="1600200"/>
                <a:ext cx="7264162" cy="4648162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Minimization force (counteracts curvature):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𝑠𝑢𝑟𝑓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𝑚𝑖</m:t>
                    </m:r>
                    <m:nary>
                      <m:naryPr>
                        <m:chr m:val="∑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nl-NL" dirty="0"/>
              </a:p>
              <a:p>
                <a:pPr lvl="2"/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h</m:t>
                    </m:r>
                    <m:nary>
                      <m:naryPr>
                        <m:chr m:val="∑"/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l-NL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nl-NL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m:rPr>
                            <m:sty m:val="p"/>
                          </m:rPr>
                          <a:rPr lang="nl-NL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nl-N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ctrlPr>
                              <a:rPr lang="nl-NL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endParaRPr lang="nl-NL" dirty="0"/>
              </a:p>
              <a:p>
                <a:r>
                  <a:rPr lang="nl-NL" dirty="0"/>
                  <a:t>Advantages:</a:t>
                </a:r>
              </a:p>
              <a:p>
                <a:pPr lvl="1"/>
                <a:r>
                  <a:rPr lang="en-US" b="0" i="0" dirty="0">
                    <a:effectLst/>
                    <a:latin typeface="Arial" panose="020B0604020202020204" pitchFamily="34" charset="0"/>
                  </a:rPr>
                  <a:t>Avoids explicit computation of the surface curvature</a:t>
                </a:r>
                <a:endParaRPr lang="nl-NL" b="0" i="0" dirty="0"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nl-NL" b="0" i="0" dirty="0">
                    <a:effectLst/>
                    <a:latin typeface="Arial" panose="020B0604020202020204" pitchFamily="34" charset="0"/>
                  </a:rPr>
                  <a:t>Avoids normalization of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nl-NL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nl-NL" dirty="0"/>
              </a:p>
              <a:p>
                <a:r>
                  <a:rPr lang="nl-NL" dirty="0">
                    <a:latin typeface="Arial" panose="020B0604020202020204" pitchFamily="34" charset="0"/>
                  </a:rPr>
                  <a:t>Disadvantages:</a:t>
                </a:r>
              </a:p>
              <a:p>
                <a:pPr lvl="1"/>
                <a:r>
                  <a:rPr lang="nl-NL" dirty="0">
                    <a:latin typeface="Arial" panose="020B0604020202020204" pitchFamily="34" charset="0"/>
                  </a:rPr>
                  <a:t>Requires tuning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20471-0B4E-4C9E-8637-F5FB1B8DB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106" y="1600200"/>
                <a:ext cx="7264162" cy="4648162"/>
              </a:xfrm>
              <a:blipFill>
                <a:blip r:embed="rId2"/>
                <a:stretch>
                  <a:fillRect l="-1510" t="-1444" r="-12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86CDD1-761E-4E57-882A-2A3689DF7036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3880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F305-6C8A-44AA-8902-A1EFE99B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Numerical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442CF-A7AD-4F91-A515-7FD3EDA1B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1200" y="1600200"/>
                <a:ext cx="7106464" cy="4648162"/>
              </a:xfrm>
            </p:spPr>
            <p:txBody>
              <a:bodyPr/>
              <a:lstStyle/>
              <a:p>
                <a:r>
                  <a:rPr lang="nl-NL" dirty="0"/>
                  <a:t>Periodic box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442CF-A7AD-4F91-A515-7FD3EDA1B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1200" y="1600200"/>
                <a:ext cx="7106464" cy="4648162"/>
              </a:xfrm>
              <a:blipFill>
                <a:blip r:embed="rId3"/>
                <a:stretch>
                  <a:fillRect l="-1544" t="-1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C58EE8-7963-457D-B33E-1B362DF6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938" y="2928025"/>
            <a:ext cx="4112062" cy="3320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28B45-B544-4505-8F5B-2E40F231C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701" y="2979295"/>
            <a:ext cx="2956904" cy="2942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F5C7BB-065A-409C-8698-CAA9FAADD58E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60B9D-A71D-4401-A548-9B2A32E7F2E2}"/>
              </a:ext>
            </a:extLst>
          </p:cNvPr>
          <p:cNvSpPr txBox="1"/>
          <p:nvPr/>
        </p:nvSpPr>
        <p:spPr>
          <a:xfrm>
            <a:off x="6837352" y="6210254"/>
            <a:ext cx="65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31879-30E8-4BD1-B2B8-A5DC05E8E8DB}"/>
              </a:ext>
            </a:extLst>
          </p:cNvPr>
          <p:cNvSpPr txBox="1"/>
          <p:nvPr/>
        </p:nvSpPr>
        <p:spPr>
          <a:xfrm>
            <a:off x="4702837" y="4442921"/>
            <a:ext cx="492369" cy="37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9063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65C6-15A0-473C-8FF7-82151A90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Numerical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33F586F-E912-437B-A81E-EC4248AAD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 </a:t>
                </a:r>
                <a:r>
                  <a:rPr lang="nl-NL" dirty="0">
                    <a:latin typeface="Arial" panose="020B0604020202020204" pitchFamily="34" charset="0"/>
                  </a:rPr>
                  <a:t>S</a:t>
                </a:r>
                <a:r>
                  <a:rPr lang="nl-NL" b="0" i="0" dirty="0">
                    <a:effectLst/>
                    <a:latin typeface="Arial" panose="020B0604020202020204" pitchFamily="34" charset="0"/>
                  </a:rPr>
                  <a:t>tationary droplet (Young-Laplace):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nl-NL" dirty="0"/>
              </a:p>
              <a:p>
                <a:r>
                  <a:rPr lang="nl-NL" dirty="0"/>
                  <a:t>Oscillating droplet: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ra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33F586F-E912-437B-A81E-EC4248AAD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4" t="-1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A9AF303-7880-4078-AB60-96DFE266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78" y="2798383"/>
            <a:ext cx="3188231" cy="317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D9E79-7DF0-40F5-82EA-6EE92B02A183}"/>
              </a:ext>
            </a:extLst>
          </p:cNvPr>
          <p:cNvSpPr txBox="1"/>
          <p:nvPr/>
        </p:nvSpPr>
        <p:spPr>
          <a:xfrm>
            <a:off x="0" y="1750979"/>
            <a:ext cx="140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6212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6FE-6E6A-493D-9823-EB90B41D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Numerical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E3E5D-C761-4FBD-B229-D7CDE9AFD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/>
                  <a:t>SAOS: </a:t>
                </a:r>
                <a:r>
                  <a:rPr lang="nl-NL" b="0" i="0" dirty="0">
                    <a:effectLst/>
                    <a:latin typeface="Arial" panose="020B0604020202020204" pitchFamily="34" charset="0"/>
                  </a:rPr>
                  <a:t>Small Amplitude Oscillatory Shear</a:t>
                </a:r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Body force:</a:t>
                </a:r>
              </a:p>
              <a:p>
                <a:pPr lvl="1"/>
                <a:r>
                  <a:rPr lang="nl-NL" dirty="0"/>
                  <a:t>Standing wave</a:t>
                </a:r>
              </a:p>
              <a:p>
                <a:pPr lvl="1"/>
                <a:r>
                  <a:rPr lang="nl-NL" dirty="0"/>
                  <a:t>Only in the x-direction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𝑙𝑦</m:t>
                        </m:r>
                      </m:e>
                    </m:d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nl-NL" b="0" dirty="0"/>
              </a:p>
              <a:p>
                <a:endParaRPr lang="en-US" b="0" i="0" dirty="0">
                  <a:effectLst/>
                  <a:latin typeface="Arial" panose="020B0604020202020204" pitchFamily="34" charset="0"/>
                </a:endParaRPr>
              </a:p>
              <a:p>
                <a:r>
                  <a:rPr lang="en-US" b="0" i="0" dirty="0">
                    <a:effectLst/>
                    <a:latin typeface="Arial" panose="020B0604020202020204" pitchFamily="34" charset="0"/>
                  </a:rPr>
                  <a:t>Characterizing viscoelastic properties: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</a:rPr>
                  <a:t>Storage modulus G’ and loss modulus G’’ </a:t>
                </a:r>
                <a:r>
                  <a:rPr lang="nl-NL" dirty="0"/>
                  <a:t>			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E3E5D-C761-4FBD-B229-D7CDE9AFD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4" t="-2362" r="-11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167879-2E66-4E15-BC62-2A75BAB9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287" y="2215887"/>
            <a:ext cx="2893504" cy="2609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86BCD-42AF-4474-AB34-356928817A6A}"/>
              </a:ext>
            </a:extLst>
          </p:cNvPr>
          <p:cNvSpPr txBox="1"/>
          <p:nvPr/>
        </p:nvSpPr>
        <p:spPr>
          <a:xfrm>
            <a:off x="0" y="1750979"/>
            <a:ext cx="140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methods</a:t>
            </a:r>
          </a:p>
          <a:p>
            <a:pPr algn="r"/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82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40721B-81AD-4E89-BDF1-27330B23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63" y="6069927"/>
            <a:ext cx="1690774" cy="788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DC372-B31A-4164-B048-DC8D99A0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Numerical experiments: SAOS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6A13F-66BB-453D-A1F7-50DA72759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Storage and loss modulus: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Only unkowns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: 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For Newtonian fluids: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6A13F-66BB-453D-A1F7-50DA72759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44" t="-1444" b="-28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9E91605-42DA-4209-BD1C-F873EFEAD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52" y="2355655"/>
            <a:ext cx="3635708" cy="121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F3973-FE7D-44CD-BD6D-D4ED02792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964" y="2379974"/>
            <a:ext cx="3105860" cy="1254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DBF81-391C-4C9C-B848-29B0BD65A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5947" y="4127328"/>
            <a:ext cx="4006291" cy="16568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A2D6AA-F002-4346-89AB-7A6BC13B7EEF}"/>
              </a:ext>
            </a:extLst>
          </p:cNvPr>
          <p:cNvSpPr txBox="1"/>
          <p:nvPr/>
        </p:nvSpPr>
        <p:spPr>
          <a:xfrm>
            <a:off x="0" y="1750979"/>
            <a:ext cx="140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methods</a:t>
            </a:r>
          </a:p>
          <a:p>
            <a:pPr algn="r"/>
            <a:endParaRPr lang="en-US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687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BBF8-A127-4CB9-B14A-DAE6C1A4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24B5-0454-4ECE-82CA-57DDE134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388455"/>
            <a:ext cx="7106464" cy="5330757"/>
          </a:xfrm>
        </p:spPr>
        <p:txBody>
          <a:bodyPr>
            <a:normAutofit lnSpcReduction="10000"/>
          </a:bodyPr>
          <a:lstStyle/>
          <a:p>
            <a:r>
              <a:rPr lang="en-US" sz="2400" b="1" i="0" dirty="0">
                <a:effectLst/>
                <a:latin typeface="Arial" panose="020B0604020202020204" pitchFamily="34" charset="0"/>
              </a:rPr>
              <a:t>How can pairwise interaction forces be used to tune the fluid rheology and surface tension independently?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What are advantage and disadvantage of SPH and what is SPH?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What is the influence of using </a:t>
            </a:r>
            <a:r>
              <a:rPr lang="en-US" sz="1800" b="0" i="0">
                <a:effectLst/>
                <a:latin typeface="Arial" panose="020B0604020202020204" pitchFamily="34" charset="0"/>
              </a:rPr>
              <a:t>different discrete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expressions for the pressure force?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Which methods can be used to tune the surface tension?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What is the effect of particle interaction forces on the surface tension?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How can the surface tension be measured?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Which (analytical) methods can be used to verify the numerical implementations?</a:t>
            </a:r>
          </a:p>
          <a:p>
            <a:pPr lvl="2"/>
            <a:r>
              <a:rPr lang="en-US" sz="1800" b="0" i="0" dirty="0">
                <a:effectLst/>
                <a:latin typeface="Arial" panose="020B0604020202020204" pitchFamily="34" charset="0"/>
              </a:rPr>
              <a:t>For the Newtonian case.</a:t>
            </a:r>
          </a:p>
          <a:p>
            <a:pPr lvl="2"/>
            <a:r>
              <a:rPr lang="en-US" sz="1800" b="0" i="0" dirty="0">
                <a:effectLst/>
                <a:latin typeface="Arial" panose="020B0604020202020204" pitchFamily="34" charset="0"/>
              </a:rPr>
              <a:t>For the viscoelastic case.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What numerical and/or experimental results can be used to test/compare the implementations?</a:t>
            </a:r>
            <a:endParaRPr lang="nl-NL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98618-A113-4AEE-A995-AB778061880A}"/>
              </a:ext>
            </a:extLst>
          </p:cNvPr>
          <p:cNvSpPr txBox="1"/>
          <p:nvPr/>
        </p:nvSpPr>
        <p:spPr>
          <a:xfrm>
            <a:off x="0" y="1750979"/>
            <a:ext cx="1400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352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Rheology</a:t>
            </a:r>
          </a:p>
          <a:p>
            <a:r>
              <a:rPr lang="en-US" dirty="0"/>
              <a:t>SPH: Smoothed Particle </a:t>
            </a:r>
            <a:r>
              <a:rPr lang="nl-NL" dirty="0"/>
              <a:t>Hydrodynamics</a:t>
            </a:r>
            <a:endParaRPr lang="en-US" dirty="0"/>
          </a:p>
          <a:p>
            <a:r>
              <a:rPr lang="en-US" dirty="0"/>
              <a:t>Tuning methods</a:t>
            </a:r>
          </a:p>
          <a:p>
            <a:r>
              <a:rPr lang="en-US" dirty="0"/>
              <a:t>Numerical experiments</a:t>
            </a:r>
          </a:p>
          <a:p>
            <a:r>
              <a:rPr lang="en-US" dirty="0"/>
              <a:t>Research questions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EF4A-E5F7-4B97-BB1F-87AD8B61F692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58DF-49F6-4BC3-9093-1D6E51D2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597252"/>
            <a:ext cx="7106464" cy="4771417"/>
          </a:xfrm>
        </p:spPr>
        <p:txBody>
          <a:bodyPr>
            <a:normAutofit/>
          </a:bodyPr>
          <a:lstStyle/>
          <a:p>
            <a:r>
              <a:rPr lang="nl-NL" dirty="0"/>
              <a:t>Spray drying</a:t>
            </a:r>
          </a:p>
          <a:p>
            <a:pPr lvl="1"/>
            <a:r>
              <a:rPr lang="nl-NL" dirty="0"/>
              <a:t>food,paint and </a:t>
            </a:r>
            <a:r>
              <a:rPr lang="nl-NL" b="0" i="0" dirty="0">
                <a:effectLst/>
                <a:latin typeface="Arial" panose="020B0604020202020204" pitchFamily="34" charset="0"/>
              </a:rPr>
              <a:t>pharmaceutical</a:t>
            </a:r>
            <a:endParaRPr lang="nl-NL" dirty="0"/>
          </a:p>
          <a:p>
            <a:r>
              <a:rPr lang="nl-NL" dirty="0"/>
              <a:t>Complex processes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Morphology</a:t>
            </a:r>
          </a:p>
          <a:p>
            <a:pPr lvl="1"/>
            <a:r>
              <a:rPr lang="nl-NL" b="0" i="0" dirty="0">
                <a:effectLst/>
                <a:latin typeface="Arial" panose="020B0604020202020204" pitchFamily="34" charset="0"/>
              </a:rPr>
              <a:t>density and dissolubility,</a:t>
            </a:r>
            <a:endParaRPr lang="nl-NL" dirty="0"/>
          </a:p>
          <a:p>
            <a:r>
              <a:rPr lang="nl-NL" dirty="0"/>
              <a:t>Trial-and-error</a:t>
            </a:r>
          </a:p>
          <a:p>
            <a:r>
              <a:rPr lang="nl-NL" dirty="0"/>
              <a:t>Numerical simulations</a:t>
            </a:r>
          </a:p>
          <a:p>
            <a:pPr lvl="1"/>
            <a:r>
              <a:rPr lang="nl-NL" dirty="0"/>
              <a:t>Rheological properties</a:t>
            </a:r>
          </a:p>
          <a:p>
            <a:pPr lvl="2"/>
            <a:r>
              <a:rPr lang="nl-NL" b="0" i="0" dirty="0">
                <a:effectLst/>
                <a:latin typeface="Arial" panose="020B0604020202020204" pitchFamily="34" charset="0"/>
              </a:rPr>
              <a:t>constitutive</a:t>
            </a:r>
            <a:r>
              <a:rPr lang="nl-NL" dirty="0"/>
              <a:t> equations </a:t>
            </a:r>
          </a:p>
          <a:p>
            <a:endParaRPr lang="nl-NL" dirty="0"/>
          </a:p>
        </p:txBody>
      </p:sp>
      <p:pic>
        <p:nvPicPr>
          <p:cNvPr id="5" name="Picture 4" descr="Test test etst test&#10;">
            <a:extLst>
              <a:ext uri="{FF2B5EF4-FFF2-40B4-BE49-F238E27FC236}">
                <a16:creationId xmlns:a16="http://schemas.microsoft.com/office/drawing/2014/main" id="{CC41A6ED-E6BA-4568-BFB5-75D55AB6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68" y="2536353"/>
            <a:ext cx="2295151" cy="3300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57240-746B-4A0B-B917-64FBC5485872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6972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8881-0039-4F5F-B6F5-0E032BD7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33BF-1B22-4560-9A0D-341C3DDEB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Particle interaction forces (PIF)</a:t>
            </a:r>
          </a:p>
          <a:p>
            <a:r>
              <a:rPr lang="nl-NL" dirty="0"/>
              <a:t>Smoothed Particle Hydrodynamics (SPH)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L</a:t>
            </a:r>
            <a:r>
              <a:rPr lang="en-US" b="0" i="0" dirty="0">
                <a:effectLst/>
                <a:latin typeface="Arial" panose="020B0604020202020204" pitchFamily="34" charset="0"/>
              </a:rPr>
              <a:t>arge deformations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b="0" i="0" dirty="0">
                <a:effectLst/>
                <a:latin typeface="Arial" panose="020B0604020202020204" pitchFamily="34" charset="0"/>
              </a:rPr>
              <a:t>omplex (free) surfaces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</a:t>
            </a:r>
            <a:r>
              <a:rPr lang="en-US" b="0" i="0" dirty="0">
                <a:effectLst/>
                <a:latin typeface="Arial" panose="020B0604020202020204" pitchFamily="34" charset="0"/>
              </a:rPr>
              <a:t>ulti-phases</a:t>
            </a:r>
            <a:endParaRPr lang="nl-NL" dirty="0"/>
          </a:p>
          <a:p>
            <a:r>
              <a:rPr lang="nl-NL" dirty="0"/>
              <a:t>PIF also affects the surface tension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Main r</a:t>
            </a:r>
            <a:r>
              <a:rPr lang="en-US" sz="2800" i="0" dirty="0">
                <a:effectLst/>
                <a:latin typeface="Arial" panose="020B0604020202020204" pitchFamily="34" charset="0"/>
              </a:rPr>
              <a:t>esearch question:</a:t>
            </a:r>
          </a:p>
          <a:p>
            <a:pPr lvl="1"/>
            <a:r>
              <a:rPr lang="en-US" i="0" dirty="0">
                <a:effectLst/>
                <a:latin typeface="Arial" panose="020B0604020202020204" pitchFamily="34" charset="0"/>
              </a:rPr>
              <a:t>How can particle interaction forces be used to tune the fluid rheology and surface tension independently?</a:t>
            </a:r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9A600-BE12-422C-93C0-247F9B971428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5498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Rheology: </a:t>
            </a:r>
            <a:r>
              <a:rPr lang="nl-NL" b="0" i="0" dirty="0">
                <a:effectLst/>
                <a:latin typeface="Arial" panose="020B0604020202020204" pitchFamily="34" charset="0"/>
              </a:rPr>
              <a:t>Navier Stokes equations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3106" y="1517515"/>
                <a:ext cx="7106464" cy="47308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Conservation of mass:</a:t>
                </a:r>
              </a:p>
              <a:p>
                <a:pPr marL="457200" lvl="1" indent="0">
                  <a:buNone/>
                </a:pPr>
                <a:r>
                  <a:rPr lang="nl-NL" b="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nl-NL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nl-NL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Conservation of momentum </a:t>
                </a:r>
                <a:r>
                  <a:rPr lang="nl-NL" b="0" dirty="0">
                    <a:ea typeface="Cambria Math" panose="02040503050406030204" pitchFamily="18" charset="0"/>
                  </a:rPr>
                  <a:t>(general fluid)</a:t>
                </a:r>
                <a: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nl-NL" sz="28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nl-N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NL" sz="28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nl-NL" sz="2800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=− </m:t>
                    </m:r>
                    <m:r>
                      <m:rPr>
                        <m:sty m:val="p"/>
                      </m:rP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nl-NL" sz="2800" i="1" u="dbl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N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𝑏𝑜𝑑𝑦</m:t>
                        </m:r>
                      </m:sub>
                    </m:sSub>
                  </m:oMath>
                </a14:m>
                <a:endParaRPr lang="nl-NL" dirty="0">
                  <a:ea typeface="Cambria Math" panose="02040503050406030204" pitchFamily="18" charset="0"/>
                </a:endParaRPr>
              </a:p>
              <a:p>
                <a:r>
                  <a:rPr lang="nl-NL" dirty="0">
                    <a:ea typeface="Cambria Math" panose="02040503050406030204" pitchFamily="18" charset="0"/>
                  </a:rPr>
                  <a:t>Constitutive equation incompressible (viscous) Newtonian fluid:</a:t>
                </a:r>
              </a:p>
              <a:p>
                <a:pPr marL="0" indent="0">
                  <a:buNone/>
                </a:pPr>
                <a:r>
                  <a:rPr lang="nl-NL" b="0" dirty="0"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i="1" u="db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groupChr>
                      <m:groupChrPr>
                        <m:chr m:val="⏟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nl-N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nl-NL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nl-N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nl-NL" sz="2400" dirty="0"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endParaRPr lang="nl-NL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endParaRPr lang="nl-NL" b="0" dirty="0">
                  <a:ea typeface="Cambria Math" panose="02040503050406030204" pitchFamily="18" charset="0"/>
                </a:endParaRPr>
              </a:p>
              <a:p>
                <a:endParaRPr lang="nl-NL" sz="2400" dirty="0">
                  <a:ea typeface="Cambria Math" panose="02040503050406030204" pitchFamily="18" charset="0"/>
                </a:endParaRPr>
              </a:p>
              <a:p>
                <a:pPr lvl="1"/>
                <a:endParaRPr lang="nl-NL" b="0" dirty="0">
                  <a:ea typeface="Cambria Math" panose="02040503050406030204" pitchFamily="18" charset="0"/>
                </a:endParaRP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106" y="1517515"/>
                <a:ext cx="7106464" cy="4730847"/>
              </a:xfrm>
              <a:blipFill>
                <a:blip r:embed="rId3"/>
                <a:stretch>
                  <a:fillRect l="-1544" t="-232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7AFA17C-8541-43E0-AABB-13911D9BF166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9382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Rheology: </a:t>
            </a:r>
            <a:r>
              <a:rPr lang="nl-NL" b="0" i="0" dirty="0">
                <a:effectLst/>
                <a:latin typeface="Arial" panose="020B0604020202020204" pitchFamily="34" charset="0"/>
              </a:rPr>
              <a:t>Navier Stokes equations (incompressible Newtonian fluid)</a:t>
            </a:r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28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nl-NL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nl-NL" sz="2800" b="0" i="1" dirty="0">
                    <a:latin typeface="Cambria Math" panose="02040503050406030204" pitchFamily="18" charset="0"/>
                  </a:rPr>
                  <a:t>  </a:t>
                </a:r>
                <a:r>
                  <a:rPr lang="nl-NL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(mass)</a:t>
                </a: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=− </m:t>
                    </m:r>
                    <m:r>
                      <m:rPr>
                        <m:sty m:val="p"/>
                      </m:rP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𝑠𝑢𝑟𝑓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>
                    <a:ea typeface="Cambria Math" panose="02040503050406030204" pitchFamily="18" charset="0"/>
                  </a:rPr>
                  <a:t>(momentum)</a:t>
                </a:r>
              </a:p>
              <a:p>
                <a:endParaRPr lang="nl-NL" sz="2400" dirty="0">
                  <a:ea typeface="Cambria Math" panose="02040503050406030204" pitchFamily="18" charset="0"/>
                </a:endParaRPr>
              </a:p>
              <a:p>
                <a:pPr lvl="1"/>
                <a:endParaRPr lang="nl-NL" b="0" dirty="0">
                  <a:ea typeface="Cambria Math" panose="02040503050406030204" pitchFamily="18" charset="0"/>
                </a:endParaRPr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7AFA17C-8541-43E0-AABB-13911D9BF166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0806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Rheology: viscoelastic fluids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33D19F-92C8-4ED4-ACD7-1238DEF3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6" y="1196613"/>
            <a:ext cx="7106464" cy="4648162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</a:rPr>
              <a:t>Constitutive equations:</a:t>
            </a:r>
          </a:p>
          <a:p>
            <a:pPr lvl="1"/>
            <a:r>
              <a:rPr lang="nl-NL" dirty="0">
                <a:latin typeface="Arial" panose="020B0604020202020204" pitchFamily="34" charset="0"/>
              </a:rPr>
              <a:t>Elastic </a:t>
            </a:r>
          </a:p>
          <a:p>
            <a:pPr lvl="1"/>
            <a:r>
              <a:rPr lang="nl-NL" dirty="0">
                <a:latin typeface="Arial" panose="020B0604020202020204" pitchFamily="34" charset="0"/>
              </a:rPr>
              <a:t>Viscous</a:t>
            </a:r>
          </a:p>
          <a:p>
            <a:r>
              <a:rPr lang="nl-NL" dirty="0">
                <a:latin typeface="Arial" panose="020B0604020202020204" pitchFamily="34" charset="0"/>
              </a:rPr>
              <a:t>Stress-strain response to an o</a:t>
            </a:r>
            <a:r>
              <a:rPr lang="nl-NL" b="0" i="0" dirty="0">
                <a:effectLst/>
                <a:latin typeface="Arial" panose="020B0604020202020204" pitchFamily="34" charset="0"/>
              </a:rPr>
              <a:t>scillatory force</a:t>
            </a:r>
            <a:endParaRPr lang="nl-NL" dirty="0"/>
          </a:p>
          <a:p>
            <a:pPr lvl="1"/>
            <a:r>
              <a:rPr lang="nl-NL" dirty="0"/>
              <a:t>Viscoelastic response     </a:t>
            </a:r>
          </a:p>
          <a:p>
            <a:endParaRPr lang="nl-NL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E60C075-DE0E-46FA-96D2-3BDA0F52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33" y="4348382"/>
            <a:ext cx="7495410" cy="21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8A7D6E-1546-4628-A996-15AFC5AA928F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F483F-B2FA-4135-838A-F60CB999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498" y="2106244"/>
            <a:ext cx="1395109" cy="636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70DF1E-4118-4BB0-B640-8CCCEDD1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173" y="1725275"/>
            <a:ext cx="1279760" cy="459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54E639-390E-402C-B7FF-3F5011C0D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607" y="3340727"/>
            <a:ext cx="14573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SPH: basics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sz="2000" dirty="0"/>
                  <a:t>Mesh-free, particle method</a:t>
                </a:r>
              </a:p>
              <a:p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limLoc m:val="undOvr"/>
                        <m:supHide m:val="on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nl-NL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nl-NL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5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55493D-B1DC-43EA-B099-B5B646F42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29" y="2788301"/>
            <a:ext cx="4402669" cy="3544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3CBAE-2D00-4D3C-8FAA-DF15787B199C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5813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CE92-C4E6-47DB-9BE6-F9FB7FB1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SPH: basics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Two important conditions: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nl-NL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a:rPr lang="nl-NL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sz="2000" dirty="0"/>
                  <a:t> = 1 (Unity)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nl-NL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nl-NL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nl-NL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(Dirac delta approx.)</a:t>
                </a:r>
                <a:endParaRPr lang="en-US" sz="2000" b="1" dirty="0"/>
              </a:p>
              <a:p>
                <a:r>
                  <a:rPr lang="en-US" sz="2000" dirty="0"/>
                  <a:t>The discretized form 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limLoc m:val="undOvr"/>
                        <m:supHide m:val="on"/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nl-NL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nl-NL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nl-NL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l-NL" sz="2000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nl-NL" sz="2000" dirty="0">
                  <a:ea typeface="Cambria Math" panose="02040503050406030204" pitchFamily="18" charset="0"/>
                </a:endParaRPr>
              </a:p>
              <a:p>
                <a:r>
                  <a:rPr lang="nl-NL" sz="2000" dirty="0"/>
                  <a:t>Exact</a:t>
                </a:r>
                <a:r>
                  <a:rPr lang="nl-NL" sz="2400" dirty="0"/>
                  <a:t> </a:t>
                </a:r>
                <a:r>
                  <a:rPr lang="nl-NL" sz="2000" dirty="0"/>
                  <a:t>gradient</a:t>
                </a:r>
                <a:r>
                  <a:rPr lang="nl-NL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nl-NL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nl-NL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nl-NL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NL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NL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nary>
                  </m:oMath>
                </a14:m>
                <a:endParaRPr lang="nl-NL" sz="2000" dirty="0"/>
              </a:p>
              <a:p>
                <a:endParaRPr lang="nl-N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858DF-49F6-4BC3-9093-1D6E51D2D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5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7FA79CE-DC07-4067-B00D-DCD1D1321731}"/>
              </a:ext>
            </a:extLst>
          </p:cNvPr>
          <p:cNvSpPr txBox="1"/>
          <p:nvPr/>
        </p:nvSpPr>
        <p:spPr>
          <a:xfrm>
            <a:off x="0" y="1750979"/>
            <a:ext cx="14007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experiments</a:t>
            </a:r>
          </a:p>
          <a:p>
            <a:pPr algn="r"/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058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882</Words>
  <Application>Microsoft Office PowerPoint</Application>
  <PresentationFormat>On-screen Show (4:3)</PresentationFormat>
  <Paragraphs>392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Tahoma</vt:lpstr>
      <vt:lpstr>Times New Roman</vt:lpstr>
      <vt:lpstr>Office Theme</vt:lpstr>
      <vt:lpstr>Custom Design</vt:lpstr>
      <vt:lpstr>Tuning the surface tension in SPH independently of the fluid rheology</vt:lpstr>
      <vt:lpstr>Overview</vt:lpstr>
      <vt:lpstr>Motivation</vt:lpstr>
      <vt:lpstr>Motivation</vt:lpstr>
      <vt:lpstr>Rheology: Navier Stokes equations</vt:lpstr>
      <vt:lpstr>Rheology: Navier Stokes equations (incompressible Newtonian fluid)</vt:lpstr>
      <vt:lpstr>Rheology: viscoelastic fluids</vt:lpstr>
      <vt:lpstr>SPH: basics</vt:lpstr>
      <vt:lpstr>SPH: basics</vt:lpstr>
      <vt:lpstr>SPH: Incompressible SPH (ISPH)</vt:lpstr>
      <vt:lpstr>SPH: discretization terms</vt:lpstr>
      <vt:lpstr>SPH: consistency</vt:lpstr>
      <vt:lpstr>Methods: Continuum Surface Force (CSF)</vt:lpstr>
      <vt:lpstr>Methods: Particle Interaction Surface Minimization Force (PISMF)</vt:lpstr>
      <vt:lpstr>Numerical experiments</vt:lpstr>
      <vt:lpstr>Numerical experiments</vt:lpstr>
      <vt:lpstr>Numerical experiments</vt:lpstr>
      <vt:lpstr>Numerical experiments: SAOS</vt:lpstr>
      <vt:lpstr>Research questions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Kjeld Broekema</cp:lastModifiedBy>
  <cp:revision>160</cp:revision>
  <dcterms:created xsi:type="dcterms:W3CDTF">2015-07-09T11:57:30Z</dcterms:created>
  <dcterms:modified xsi:type="dcterms:W3CDTF">2020-10-22T07:27:45Z</dcterms:modified>
</cp:coreProperties>
</file>