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9" r:id="rId12"/>
    <p:sldId id="268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84350"/>
    <a:srgbClr val="005D76"/>
    <a:srgbClr val="388CB6"/>
    <a:srgbClr val="3E5C6C"/>
    <a:srgbClr val="F3F7FC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43" autoAdjust="0"/>
  </p:normalViewPr>
  <p:slideViewPr>
    <p:cSldViewPr snapToObjects="1">
      <p:cViewPr>
        <p:scale>
          <a:sx n="75" d="100"/>
          <a:sy n="75" d="100"/>
        </p:scale>
        <p:origin x="-744" y="-1098"/>
      </p:cViewPr>
      <p:guideLst>
        <p:guide orient="horz" pos="505"/>
        <p:guide orient="horz" pos="3072"/>
        <p:guide orient="horz" pos="2747"/>
        <p:guide orient="horz" pos="811"/>
        <p:guide pos="408"/>
        <p:guide pos="5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136413875" cy="1364138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07DF-2202-4BA8-BDB6-4A94C4E1249F}" type="datetimeFigureOut">
              <a:rPr lang="en-GB" smtClean="0"/>
              <a:pPr/>
              <a:t>16/12/2015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E544-F562-4C35-A9FD-B90A56CB17E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781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831F-9B2E-456E-A65A-E6850032F803}" type="datetimeFigureOut">
              <a:rPr lang="nl-NL" smtClean="0"/>
              <a:pPr/>
              <a:t>16-12-2015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CD01-D426-423B-AF6B-42A66387078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560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F3F7FC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81" y="3182008"/>
            <a:ext cx="6518207" cy="790380"/>
          </a:xfrm>
        </p:spPr>
        <p:txBody>
          <a:bodyPr wrap="square" lIns="0" tIns="0" rIns="0" bIns="0" anchor="b" anchorCtr="0"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600" b="0" kern="3000" spc="0" normalizeH="0" baseline="0">
                <a:solidFill>
                  <a:schemeClr val="bg1"/>
                </a:solidFill>
                <a:latin typeface="Segoe UI Light" pitchFamily="34" charset="0"/>
                <a:ea typeface="Ebrima" pitchFamily="2" charset="0"/>
                <a:cs typeface="Ebrim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1979677" y="3972388"/>
            <a:ext cx="6518209" cy="388475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2"/>
          </p:nvPr>
        </p:nvSpPr>
        <p:spPr>
          <a:xfrm>
            <a:off x="1979677" y="4360863"/>
            <a:ext cx="6518209" cy="20914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4362052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media 5"/>
          <p:cNvSpPr>
            <a:spLocks noGrp="1"/>
          </p:cNvSpPr>
          <p:nvPr>
            <p:ph type="media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029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3741484"/>
            <a:ext cx="5615940" cy="78486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nl-NL" dirty="0" err="1" smtClean="0"/>
              <a:t>www.witteveenbos.com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429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647700" y="1716087"/>
            <a:ext cx="7847901" cy="2644775"/>
          </a:xfrm>
        </p:spPr>
        <p:txBody>
          <a:bodyPr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7032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me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2644775"/>
          </a:xfrm>
        </p:spPr>
        <p:txBody>
          <a:bodyPr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7032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/>
          </p:nvPr>
        </p:nvSpPr>
        <p:spPr>
          <a:xfrm>
            <a:off x="647700" y="1716088"/>
            <a:ext cx="7848600" cy="3160712"/>
          </a:xfrm>
        </p:spPr>
        <p:txBody>
          <a:bodyPr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647700" y="3256800"/>
            <a:ext cx="2880000" cy="1620000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32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9987" y="3219545"/>
            <a:ext cx="7845613" cy="428625"/>
          </a:xfrm>
        </p:spPr>
        <p:txBody>
          <a:bodyPr lIns="0" tIns="0" rIns="180000" bIns="0" anchor="t">
            <a:noAutofit/>
          </a:bodyPr>
          <a:lstStyle>
            <a:lvl1pPr algn="l">
              <a:lnSpc>
                <a:spcPts val="2200"/>
              </a:lnSpc>
              <a:defRPr sz="2200" b="1" kern="1500" baseline="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647700" y="3648075"/>
            <a:ext cx="7848600" cy="1228725"/>
          </a:xfrm>
        </p:spPr>
        <p:txBody>
          <a:bodyPr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0429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029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1" y="1287463"/>
            <a:ext cx="7850188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02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701" y="3985260"/>
            <a:ext cx="7850188" cy="4286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0634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3506264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3639481" y="801688"/>
            <a:ext cx="2531123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303821" y="801688"/>
            <a:ext cx="2840179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0" y="2866970"/>
            <a:ext cx="281860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2951800" y="2866970"/>
            <a:ext cx="3755280" cy="2009830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840280" y="2866970"/>
            <a:ext cx="230372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0429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8" cy="6362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923669"/>
            <a:ext cx="7850188" cy="2437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pic>
        <p:nvPicPr>
          <p:cNvPr id="5" name="Afbeelding 4" descr="LogoWB_Colo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8000" y="216000"/>
            <a:ext cx="1324800" cy="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5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9" r:id="rId4"/>
    <p:sldLayoutId id="2147483658" r:id="rId5"/>
    <p:sldLayoutId id="2147483653" r:id="rId6"/>
    <p:sldLayoutId id="2147483664" r:id="rId7"/>
    <p:sldLayoutId id="2147483654" r:id="rId8"/>
    <p:sldLayoutId id="2147483655" r:id="rId9"/>
    <p:sldLayoutId id="2147483665" r:id="rId10"/>
    <p:sldLayoutId id="2147483656" r:id="rId11"/>
  </p:sldLayoutIdLst>
  <p:hf hdr="0" ftr="0"/>
  <p:txStyles>
    <p:titleStyle>
      <a:lvl1pPr algn="l" defTabSz="457200" rtl="0" eaLnBrk="1" latinLnBrk="0" hangingPunct="1">
        <a:lnSpc>
          <a:spcPts val="2200"/>
        </a:lnSpc>
        <a:spcBef>
          <a:spcPct val="0"/>
        </a:spcBef>
        <a:buNone/>
        <a:defRPr sz="2200" b="0" kern="1200">
          <a:solidFill>
            <a:srgbClr val="005D76"/>
          </a:solidFill>
          <a:latin typeface="Segoe UI Semibold" pitchFamily="34" charset="0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28600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479425" indent="-242888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·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701675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708025" indent="-23495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en-GB" sz="1600" kern="1200" dirty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DKR breedbeeld06a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8" b="148"/>
          <a:stretch>
            <a:fillRect/>
          </a:stretch>
        </p:blipFill>
        <p:spPr>
          <a:xfrm>
            <a:off x="0" y="801687"/>
            <a:ext cx="9144000" cy="4075112"/>
          </a:xfr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74443" y="3182008"/>
            <a:ext cx="6723445" cy="790380"/>
          </a:xfrm>
        </p:spPr>
        <p:txBody>
          <a:bodyPr/>
          <a:lstStyle/>
          <a:p>
            <a:r>
              <a:rPr lang="en-GB" dirty="0" smtClean="0"/>
              <a:t>Modelling of River Hydrodynamics with D-Flow Flexible Mesh and 3Di 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Preliminary report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Model: Straight channel with rectangular cross section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Understand both programs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Use it to test </a:t>
            </a:r>
            <a:r>
              <a:rPr lang="en-GB" dirty="0" err="1" smtClean="0"/>
              <a:t>matlab</a:t>
            </a:r>
            <a:r>
              <a:rPr lang="en-GB" dirty="0" smtClean="0"/>
              <a:t> files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Add fixed weir for understanding its effect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5881" y="1905665"/>
            <a:ext cx="2458386" cy="297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Model: U-bend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Model will differ in both programs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Gain better insight in storage 3Di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Two different cross sections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Gain better insight in velocities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7387" y="619125"/>
            <a:ext cx="2571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Model: Straight channel with </a:t>
            </a:r>
            <a:r>
              <a:rPr lang="en-GB" dirty="0" err="1" smtClean="0"/>
              <a:t>trapeziodal</a:t>
            </a:r>
            <a:r>
              <a:rPr lang="en-GB" dirty="0" smtClean="0"/>
              <a:t> cross section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Testing convergence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Apply local grid refinements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Add fixed weirs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Try different types of conveyance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4868" y="1716087"/>
            <a:ext cx="3710349" cy="337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River Elbe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Many measurements done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Old project BAW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Both water level </a:t>
            </a:r>
            <a:endParaRPr lang="en-GB" smtClean="0"/>
          </a:p>
          <a:p>
            <a:r>
              <a:rPr lang="en-GB" dirty="0" smtClean="0"/>
              <a:t>  measurements as velocity </a:t>
            </a:r>
          </a:p>
          <a:p>
            <a:r>
              <a:rPr lang="en-GB" dirty="0" smtClean="0"/>
              <a:t>  measurement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830" y="1133475"/>
            <a:ext cx="5686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DKR breedbeeld06b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8" b="148"/>
          <a:stretch>
            <a:fillRect/>
          </a:stretch>
        </p:blipFill>
        <p:spPr>
          <a:xfrm>
            <a:off x="0" y="801687"/>
            <a:ext cx="9144000" cy="4075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Contents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Assumptions Shallow Water Equations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D-Flow Flexible Mesh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3Di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Research Questions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Test models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 Shallow Water Equations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Starting point </a:t>
            </a:r>
            <a:r>
              <a:rPr lang="en-GB" dirty="0" err="1" smtClean="0"/>
              <a:t>Navier</a:t>
            </a:r>
            <a:r>
              <a:rPr lang="en-GB" dirty="0" smtClean="0"/>
              <a:t>-Stokes equations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Neglecting certain processes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Missing diffusion term in 3Di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789" y="3779838"/>
            <a:ext cx="3609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789" y="2971401"/>
            <a:ext cx="5372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D-Flow Flexible Mesh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Staggered grid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Cell center is the circumcenter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794897"/>
            <a:ext cx="1865038" cy="20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264" y="2181225"/>
            <a:ext cx="5448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Linear bed geometry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No local momentum conservation with triangles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D-Flow Flexible Mesh	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217" y="3018129"/>
            <a:ext cx="4135179" cy="18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3Di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Staggered Cartesian grid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Sub-grid that contains bottom</a:t>
            </a:r>
          </a:p>
          <a:p>
            <a:r>
              <a:rPr lang="en-GB" dirty="0" smtClean="0"/>
              <a:t>   information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Local refinement by quadtrees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915" y="887618"/>
            <a:ext cx="4982373" cy="398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Research questions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needs to be considered when modelling 2DH in either D-Flow Flexible Mesh or 3Di?</a:t>
            </a:r>
          </a:p>
          <a:p>
            <a:r>
              <a:rPr lang="en-GB" b="1" dirty="0" smtClean="0"/>
              <a:t>Hydraulic Engineering Question:</a:t>
            </a:r>
          </a:p>
          <a:p>
            <a:r>
              <a:rPr lang="en-GB" dirty="0" smtClean="0"/>
              <a:t>Which processes are determinative for the suitability of D-Flow Flexible</a:t>
            </a:r>
          </a:p>
          <a:p>
            <a:r>
              <a:rPr lang="en-GB" dirty="0" smtClean="0"/>
              <a:t>Mesh or 3Di with a specific problem?</a:t>
            </a:r>
          </a:p>
          <a:p>
            <a:r>
              <a:rPr lang="en-GB" b="1" dirty="0" smtClean="0"/>
              <a:t>Applied Mathematics Question:</a:t>
            </a:r>
          </a:p>
          <a:p>
            <a:r>
              <a:rPr lang="en-GB" dirty="0" smtClean="0"/>
              <a:t>How do local grid refinements influence the modelling results of river hydro-</a:t>
            </a:r>
          </a:p>
          <a:p>
            <a:r>
              <a:rPr lang="en-GB" dirty="0" smtClean="0"/>
              <a:t>dynamics?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 questions HE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 What assumptions are done to go from 3D to 2DH?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What are the consequences of these assumptions?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What are the errors in models due to the assumptions?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If the results </a:t>
            </a:r>
            <a:r>
              <a:rPr lang="en-US" dirty="0" smtClean="0"/>
              <a:t>differ </a:t>
            </a:r>
            <a:r>
              <a:rPr lang="en-US" dirty="0"/>
              <a:t>in both models, where do these </a:t>
            </a:r>
            <a:r>
              <a:rPr lang="en-US" dirty="0" smtClean="0"/>
              <a:t>differences </a:t>
            </a:r>
            <a:r>
              <a:rPr lang="en-US" dirty="0"/>
              <a:t>come from?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 questions AM</a:t>
            </a:r>
            <a:endParaRPr lang="en-GB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 How are the grids </a:t>
            </a:r>
            <a:r>
              <a:rPr lang="en-US" dirty="0" smtClean="0"/>
              <a:t>refined</a:t>
            </a:r>
            <a:r>
              <a:rPr lang="en-US" dirty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Are the results depended on the grid itself?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What are the errors due to the numerical approximation?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What is the amount of work needed to do these </a:t>
            </a:r>
            <a:r>
              <a:rPr lang="en-US" dirty="0" smtClean="0"/>
              <a:t>refinements</a:t>
            </a:r>
            <a:r>
              <a:rPr lang="en-US" dirty="0"/>
              <a:t>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euwe-wb-presenta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359</Words>
  <Application>Microsoft Office PowerPoint</Application>
  <PresentationFormat>Diavoorstelling (16:9)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nieuwe-wb-presentatie</vt:lpstr>
      <vt:lpstr>Dia 1</vt:lpstr>
      <vt:lpstr>Contents</vt:lpstr>
      <vt:lpstr>Assumptions Shallow Water Equations</vt:lpstr>
      <vt:lpstr>D-Flow Flexible Mesh</vt:lpstr>
      <vt:lpstr>D-Flow Flexible Mesh </vt:lpstr>
      <vt:lpstr>3Di</vt:lpstr>
      <vt:lpstr>Research questions</vt:lpstr>
      <vt:lpstr>Sub questions HE</vt:lpstr>
      <vt:lpstr>Sub questions AM</vt:lpstr>
      <vt:lpstr>Test Model: Straight channel with rectangular cross section</vt:lpstr>
      <vt:lpstr>Test Model: U-bend</vt:lpstr>
      <vt:lpstr>Test Model: Straight channel with trapeziodal cross section</vt:lpstr>
      <vt:lpstr>River Elbe</vt:lpstr>
      <vt:lpstr>Dia 14</vt:lpstr>
    </vt:vector>
  </TitlesOfParts>
  <Company>Witteveen+Bos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diep</dc:creator>
  <cp:lastModifiedBy>fennis</cp:lastModifiedBy>
  <cp:revision>196</cp:revision>
  <cp:lastPrinted>2014-10-08T14:54:58Z</cp:lastPrinted>
  <dcterms:created xsi:type="dcterms:W3CDTF">2015-05-13T14:19:52Z</dcterms:created>
  <dcterms:modified xsi:type="dcterms:W3CDTF">2015-12-16T12:24:30Z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al">
    <vt:lpwstr>nl</vt:lpwstr>
  </property>
</Properties>
</file>