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handoutMasterIdLst>
    <p:handoutMasterId r:id="rId26"/>
  </p:handoutMasterIdLst>
  <p:sldIdLst>
    <p:sldId id="256" r:id="rId3"/>
    <p:sldId id="266" r:id="rId4"/>
    <p:sldId id="270" r:id="rId5"/>
    <p:sldId id="271" r:id="rId6"/>
    <p:sldId id="290" r:id="rId7"/>
    <p:sldId id="272" r:id="rId8"/>
    <p:sldId id="289" r:id="rId9"/>
    <p:sldId id="274" r:id="rId10"/>
    <p:sldId id="276" r:id="rId11"/>
    <p:sldId id="277" r:id="rId12"/>
    <p:sldId id="281" r:id="rId13"/>
    <p:sldId id="278" r:id="rId14"/>
    <p:sldId id="280" r:id="rId15"/>
    <p:sldId id="285" r:id="rId16"/>
    <p:sldId id="286" r:id="rId17"/>
    <p:sldId id="275" r:id="rId18"/>
    <p:sldId id="291" r:id="rId19"/>
    <p:sldId id="287" r:id="rId20"/>
    <p:sldId id="282" r:id="rId21"/>
    <p:sldId id="283" r:id="rId22"/>
    <p:sldId id="284" r:id="rId23"/>
    <p:sldId id="273" r:id="rId24"/>
    <p:sldId id="288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6682" autoAdjust="0"/>
  </p:normalViewPr>
  <p:slideViewPr>
    <p:cSldViewPr snapToGrid="0" snapToObjects="1">
      <p:cViewPr varScale="1">
        <p:scale>
          <a:sx n="113" d="100"/>
          <a:sy n="113" d="100"/>
        </p:scale>
        <p:origin x="480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617247"/>
            <a:ext cx="7265534" cy="2229538"/>
          </a:xfrm>
        </p:spPr>
        <p:txBody>
          <a:bodyPr>
            <a:noAutofit/>
          </a:bodyPr>
          <a:lstStyle>
            <a:lvl1pPr algn="l">
              <a:defRPr sz="72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3203297"/>
            <a:ext cx="7067378" cy="10258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1576384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404" y="1200150"/>
            <a:ext cx="7090513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mersie@rws.nl" TargetMode="External"/><Relationship Id="rId2" Type="http://schemas.openxmlformats.org/officeDocument/2006/relationships/hyperlink" Target="mailto:m.l.j.mersie@student.tudelft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0240" y="505504"/>
            <a:ext cx="6577959" cy="1557472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latin typeface="Arial"/>
                <a:cs typeface="Arial"/>
              </a:rPr>
              <a:t>Overtopping failure in levees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0240" y="2071340"/>
            <a:ext cx="5892160" cy="1314450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Michaël Mersie</a:t>
            </a:r>
          </a:p>
          <a:p>
            <a:pPr algn="l"/>
            <a:endParaRPr lang="en-US" sz="2000" dirty="0"/>
          </a:p>
          <a:p>
            <a:pPr algn="ctr"/>
            <a:r>
              <a:rPr lang="en-US" sz="1600" dirty="0">
                <a:latin typeface="Arial"/>
                <a:cs typeface="Arial"/>
              </a:rPr>
              <a:t>Delft University of Technology</a:t>
            </a:r>
          </a:p>
          <a:p>
            <a:pPr algn="l"/>
            <a:endParaRPr lang="en-US" sz="1600" dirty="0"/>
          </a:p>
          <a:p>
            <a:pPr algn="ctr"/>
            <a:r>
              <a:rPr lang="en-US" sz="1600" dirty="0">
                <a:latin typeface="Arial"/>
                <a:cs typeface="Arial"/>
              </a:rPr>
              <a:t>December 16,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42D12E-23DA-4204-8414-5EFDA2A3C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5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A771-10DA-4BDD-BE88-7388DDC7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work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7EAB3-918C-4F8C-9EA0-CAF818667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106" y="1801779"/>
            <a:ext cx="6385627" cy="15399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07642F-9A09-41A7-8B49-E6858477D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22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CF14E-BF5F-4F14-8838-2D6870C1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Domain</a:t>
            </a:r>
            <a:endParaRPr lang="en-N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D94940-83F6-465C-A5AF-26A455C86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106" y="1063229"/>
            <a:ext cx="4753840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5734A-024F-4C28-9705-A58CAE86B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4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454D1-46A5-4AA8-8C9D-5D242FAF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Resulting PDEs</a:t>
            </a:r>
            <a:endParaRPr lang="en-N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F62600-7676-4EA8-9F1B-52F74A5F9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713" y="1759836"/>
            <a:ext cx="7105650" cy="2366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74BB16-6A82-47CF-B281-8ECD59538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8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C6D076-C42F-4DC5-9A64-42D38EC4668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BC for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en-GB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GB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C6D076-C42F-4DC5-9A64-42D38EC466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573" b="-15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851AA23-564B-47E4-BBA3-5A2143CF4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694" y="1736651"/>
            <a:ext cx="2435798" cy="2679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1AAA1-9B24-404B-8148-0C88E939A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62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C6D076-C42F-4DC5-9A64-42D38EC4668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BC for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C6D076-C42F-4DC5-9A64-42D38EC466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73" b="-15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BF9457C-7EB7-4C44-AB41-6EBEEBDF8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106" y="2129998"/>
            <a:ext cx="5154689" cy="16502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4CB4B3-63B9-446A-AC61-D4167FF4C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01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C6D076-C42F-4DC5-9A64-42D38EC4668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BC for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C6D076-C42F-4DC5-9A64-42D38EC466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73" b="-15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33A4DC5-902F-4D52-BB01-114D59D07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432" y="1629697"/>
            <a:ext cx="1967069" cy="2664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8EDB3F-F9E7-400F-B5BF-EBA443B71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3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FCFE89-60FC-42B9-943B-E0D770BF07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Differences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FCFE89-60FC-42B9-943B-E0D770BF07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73" b="-15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F6A398D-D679-47A5-9518-A064EC33176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00249911"/>
                  </p:ext>
                </p:extLst>
              </p:nvPr>
            </p:nvGraphicFramePr>
            <p:xfrm>
              <a:off x="1763713" y="1200150"/>
              <a:ext cx="7105648" cy="154305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552824">
                      <a:extLst>
                        <a:ext uri="{9D8B030D-6E8A-4147-A177-3AD203B41FA5}">
                          <a16:colId xmlns:a16="http://schemas.microsoft.com/office/drawing/2014/main" val="962825228"/>
                        </a:ext>
                      </a:extLst>
                    </a:gridCol>
                    <a:gridCol w="3552824">
                      <a:extLst>
                        <a:ext uri="{9D8B030D-6E8A-4147-A177-3AD203B41FA5}">
                          <a16:colId xmlns:a16="http://schemas.microsoft.com/office/drawing/2014/main" val="260848221"/>
                        </a:ext>
                      </a:extLst>
                    </a:gridCol>
                  </a:tblGrid>
                  <a:tr h="1543050">
                    <a:tc>
                      <a:txBody>
                        <a:bodyPr/>
                        <a:lstStyle/>
                        <a:p>
                          <a:pPr/>
                          <a:r>
                            <a:rPr lang="en-GB" dirty="0"/>
                            <a:t>New model </a:t>
                          </a:r>
                          <a:br>
                            <a:rPr lang="en-GB" dirty="0"/>
                          </a:br>
                          <a:br>
                            <a:rPr lang="en-GB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  <m:sSub>
                                  <m:sSub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𝒗𝒐𝒍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e>
                                      <m:sub>
                                        <m:r>
                                          <a:rPr lang="en-GB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𝒛</m:t>
                                    </m:r>
                                  </m:den>
                                </m:f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𝒛𝒛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GB" dirty="0"/>
                            <a:t>PORO-WSSI</a:t>
                          </a:r>
                          <a:br>
                            <a:rPr lang="en-GB" dirty="0"/>
                          </a:br>
                          <a:br>
                            <a:rPr lang="en-GB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𝒛𝒛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>
                        <a:solidFill>
                          <a:srgbClr val="00A6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56549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F6A398D-D679-47A5-9518-A064EC33176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00249911"/>
                  </p:ext>
                </p:extLst>
              </p:nvPr>
            </p:nvGraphicFramePr>
            <p:xfrm>
              <a:off x="1763713" y="1200150"/>
              <a:ext cx="7105648" cy="154305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552824">
                      <a:extLst>
                        <a:ext uri="{9D8B030D-6E8A-4147-A177-3AD203B41FA5}">
                          <a16:colId xmlns:a16="http://schemas.microsoft.com/office/drawing/2014/main" val="962825228"/>
                        </a:ext>
                      </a:extLst>
                    </a:gridCol>
                    <a:gridCol w="3552824">
                      <a:extLst>
                        <a:ext uri="{9D8B030D-6E8A-4147-A177-3AD203B41FA5}">
                          <a16:colId xmlns:a16="http://schemas.microsoft.com/office/drawing/2014/main" val="260848221"/>
                        </a:ext>
                      </a:extLst>
                    </a:gridCol>
                  </a:tblGrid>
                  <a:tr h="154305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172" t="-1969" r="-100858" b="-19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100172" t="-1969" r="-858" b="-19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565493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3BD1B4C-70CA-4CF8-88DC-139714EC5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4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FCFE89-60FC-42B9-943B-E0D770BF07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Differences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FCFE89-60FC-42B9-943B-E0D770BF07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73" b="-15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F6A398D-D679-47A5-9518-A064EC33176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42610984"/>
                  </p:ext>
                </p:extLst>
              </p:nvPr>
            </p:nvGraphicFramePr>
            <p:xfrm>
              <a:off x="1763713" y="1200150"/>
              <a:ext cx="7105648" cy="154305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552824">
                      <a:extLst>
                        <a:ext uri="{9D8B030D-6E8A-4147-A177-3AD203B41FA5}">
                          <a16:colId xmlns:a16="http://schemas.microsoft.com/office/drawing/2014/main" val="962825228"/>
                        </a:ext>
                      </a:extLst>
                    </a:gridCol>
                    <a:gridCol w="3552824">
                      <a:extLst>
                        <a:ext uri="{9D8B030D-6E8A-4147-A177-3AD203B41FA5}">
                          <a16:colId xmlns:a16="http://schemas.microsoft.com/office/drawing/2014/main" val="260848221"/>
                        </a:ext>
                      </a:extLst>
                    </a:gridCol>
                  </a:tblGrid>
                  <a:tr h="1543050">
                    <a:tc>
                      <a:txBody>
                        <a:bodyPr/>
                        <a:lstStyle/>
                        <a:p>
                          <a:pPr/>
                          <a:r>
                            <a:rPr lang="en-GB" dirty="0"/>
                            <a:t>New model </a:t>
                          </a:r>
                          <a:br>
                            <a:rPr lang="en-GB" dirty="0"/>
                          </a:br>
                          <a:br>
                            <a:rPr lang="en-GB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e>
                                      <m:sub>
                                        <m:r>
                                          <a:rPr lang="en-GB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𝒛</m:t>
                                    </m:r>
                                  </m:den>
                                </m:f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GB" dirty="0"/>
                            <a:t>PORO-WSSI</a:t>
                          </a:r>
                          <a:br>
                            <a:rPr lang="en-GB" dirty="0"/>
                          </a:br>
                          <a:br>
                            <a:rPr lang="en-GB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NL" dirty="0"/>
                        </a:p>
                      </a:txBody>
                      <a:tcPr>
                        <a:solidFill>
                          <a:srgbClr val="00A6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56549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F6A398D-D679-47A5-9518-A064EC33176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42610984"/>
                  </p:ext>
                </p:extLst>
              </p:nvPr>
            </p:nvGraphicFramePr>
            <p:xfrm>
              <a:off x="1763713" y="1200150"/>
              <a:ext cx="7105648" cy="154305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552824">
                      <a:extLst>
                        <a:ext uri="{9D8B030D-6E8A-4147-A177-3AD203B41FA5}">
                          <a16:colId xmlns:a16="http://schemas.microsoft.com/office/drawing/2014/main" val="962825228"/>
                        </a:ext>
                      </a:extLst>
                    </a:gridCol>
                    <a:gridCol w="3552824">
                      <a:extLst>
                        <a:ext uri="{9D8B030D-6E8A-4147-A177-3AD203B41FA5}">
                          <a16:colId xmlns:a16="http://schemas.microsoft.com/office/drawing/2014/main" val="260848221"/>
                        </a:ext>
                      </a:extLst>
                    </a:gridCol>
                  </a:tblGrid>
                  <a:tr h="154305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172" t="-1969" r="-100858" b="-19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100172" t="-1969" r="-858" b="-19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565493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3BD1B4C-70CA-4CF8-88DC-139714EC5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61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E04E3-8FCE-402A-A758-48A18A27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conditions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CFEFA6-2A5D-4D36-AE04-470ECBA179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Waves start after some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Stationary trivial situation</a:t>
                </a:r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CFEFA6-2A5D-4D36-AE04-470ECBA179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4" t="-192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BCE5EB3-8FAE-4821-8B05-7F8561353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60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5625-8B28-4105-B7AD-91955A9C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Finite Element approach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D26CF-52DD-41F7-8268-9ABD1D6D6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P1 elements</a:t>
            </a:r>
          </a:p>
          <a:p>
            <a:pPr marL="0" indent="0">
              <a:buNone/>
            </a:pPr>
            <a:endParaRPr lang="en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88636-9ADD-40F9-9BCE-20218EABE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112" y="2553270"/>
            <a:ext cx="1993731" cy="77988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AFE57FE-7553-48CF-9A90-5A5DBCB44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31" y="1063229"/>
            <a:ext cx="3962674" cy="251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0CFFEF-0CAD-42A7-8405-D395F83FB45D}"/>
              </a:ext>
            </a:extLst>
          </p:cNvPr>
          <p:cNvSpPr/>
          <p:nvPr/>
        </p:nvSpPr>
        <p:spPr>
          <a:xfrm>
            <a:off x="2117936" y="4823221"/>
            <a:ext cx="25340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source: de </a:t>
            </a:r>
            <a:r>
              <a:rPr lang="en-GB" sz="1000" dirty="0" err="1"/>
              <a:t>Mechanica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97D9CB-2E7E-4E1B-B7F9-A259D5825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0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49945462-49E9-4473-86BC-BAE3422FE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650" y="1723919"/>
            <a:ext cx="4549534" cy="243861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637EBB-49DC-41BB-B731-4FFC44588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3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54919C-B271-4C00-8940-B1DA3C3E90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Singular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54919C-B271-4C00-8940-B1DA3C3E90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73" b="-15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BAFB8-F984-4826-B434-0965BDEE1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Matrix decomposition (van </a:t>
            </a:r>
            <a:r>
              <a:rPr lang="en-GB" dirty="0" err="1"/>
              <a:t>Ophem</a:t>
            </a:r>
            <a:r>
              <a:rPr lang="en-GB" dirty="0"/>
              <a:t> et al.)</a:t>
            </a:r>
          </a:p>
          <a:p>
            <a:r>
              <a:rPr lang="en-GB" dirty="0"/>
              <a:t>Defining new state variable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451F0-635B-4D46-A222-AEFD433B4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714" y="2363364"/>
            <a:ext cx="3100882" cy="2574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FAB743-F23A-44C9-8E61-6E1A419D7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82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1E3C-7A79-4224-B4F1-DC4F644E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integration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FDB8D-F798-41E8-8321-0E672D477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Crank-Nicolson Method</a:t>
            </a:r>
          </a:p>
          <a:p>
            <a:r>
              <a:rPr lang="en-GB" dirty="0"/>
              <a:t>Modified Euler Method</a:t>
            </a:r>
            <a:endParaRPr lang="en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DD809B-409E-46F7-8F73-7047E126A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45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6FCC-D966-43C5-836A-395972DE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E783-DC79-4C6A-A908-DD24CD0B8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Implementation of FE model</a:t>
            </a:r>
          </a:p>
          <a:p>
            <a:r>
              <a:rPr lang="en-GB" dirty="0"/>
              <a:t>Verification </a:t>
            </a:r>
          </a:p>
          <a:p>
            <a:r>
              <a:rPr lang="en-GB" dirty="0"/>
              <a:t>Parameter analysis</a:t>
            </a:r>
          </a:p>
          <a:p>
            <a:r>
              <a:rPr lang="en-GB" dirty="0"/>
              <a:t>Extension:</a:t>
            </a:r>
          </a:p>
          <a:p>
            <a:pPr lvl="1"/>
            <a:r>
              <a:rPr lang="en-GB" dirty="0"/>
              <a:t>More complex domain</a:t>
            </a:r>
          </a:p>
          <a:p>
            <a:pPr lvl="1"/>
            <a:r>
              <a:rPr lang="en-GB" dirty="0"/>
              <a:t>Accelerations</a:t>
            </a:r>
          </a:p>
          <a:p>
            <a:pPr lvl="1"/>
            <a:r>
              <a:rPr lang="en-GB" dirty="0"/>
              <a:t>Solving for porosity</a:t>
            </a:r>
          </a:p>
          <a:p>
            <a:endParaRPr lang="en-GB" dirty="0"/>
          </a:p>
          <a:p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468B9-E1F8-4F22-9BF6-F88B1052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32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F1615-F420-4E69-9442-519D649DA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862" y="1616376"/>
            <a:ext cx="7106464" cy="857250"/>
          </a:xfrm>
        </p:spPr>
        <p:txBody>
          <a:bodyPr>
            <a:noAutofit/>
          </a:bodyPr>
          <a:lstStyle/>
          <a:p>
            <a:r>
              <a:rPr lang="en-GB" sz="4000" dirty="0"/>
              <a:t>Thank you for your attention!</a:t>
            </a:r>
            <a:endParaRPr lang="en-NL" sz="4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8BDDF7-1FE2-4DDF-BA3C-D7B0E188C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862" y="3400439"/>
            <a:ext cx="7106464" cy="3486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Michaël Mersie</a:t>
            </a:r>
          </a:p>
          <a:p>
            <a:pPr marL="0" indent="0">
              <a:buNone/>
            </a:pPr>
            <a:r>
              <a:rPr lang="en-GB" sz="1800" dirty="0">
                <a:hlinkClick r:id="rId2"/>
              </a:rPr>
              <a:t>m.l.j.mersie@student.tudelft.nl</a:t>
            </a:r>
            <a:endParaRPr lang="en-GB" sz="1800" dirty="0"/>
          </a:p>
          <a:p>
            <a:pPr marL="0" indent="0">
              <a:buNone/>
            </a:pPr>
            <a:r>
              <a:rPr lang="en-GB" sz="1800" dirty="0">
                <a:hlinkClick r:id="rId3"/>
              </a:rPr>
              <a:t>michael.mersie@rws.nl</a:t>
            </a:r>
            <a:endParaRPr lang="en-GB" sz="1800" dirty="0"/>
          </a:p>
          <a:p>
            <a:pPr marL="0" indent="0">
              <a:buNone/>
            </a:pPr>
            <a:br>
              <a:rPr lang="en-GB" sz="2000" dirty="0"/>
            </a:br>
            <a:endParaRPr lang="en-NL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41550-23FA-4057-92E3-358975A84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4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6FCC-D966-43C5-836A-395972DE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happen?</a:t>
            </a:r>
            <a:endParaRPr lang="en-NL" dirty="0"/>
          </a:p>
        </p:txBody>
      </p:sp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CA9CF25A-7525-4447-9B3B-345A00F72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351" y="1274300"/>
            <a:ext cx="4549534" cy="333784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76BB0B-6050-4DE0-A8AF-451AEBF74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7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64EC0B-F2DE-42CF-A674-85BC347D0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03" y="1405054"/>
            <a:ext cx="3542986" cy="2352907"/>
          </a:xfrm>
          <a:prstGeom prst="rect">
            <a:avLst/>
          </a:prstGeom>
        </p:spPr>
      </p:pic>
      <p:pic>
        <p:nvPicPr>
          <p:cNvPr id="1028" name="Picture 4" descr="Een muraltmuur is een muurtje boven op een dijk die diende als alternatieve  en goedkope dijkverhoging ID405881">
            <a:extLst>
              <a:ext uri="{FF2B5EF4-FFF2-40B4-BE49-F238E27FC236}">
                <a16:creationId xmlns:a16="http://schemas.microsoft.com/office/drawing/2014/main" id="{374909CE-0694-4593-9ABF-B11EE937A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253" y="1405053"/>
            <a:ext cx="3179604" cy="235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3C5B0F-F2ED-4372-9DB7-BB8565815A10}"/>
              </a:ext>
            </a:extLst>
          </p:cNvPr>
          <p:cNvSpPr/>
          <p:nvPr/>
        </p:nvSpPr>
        <p:spPr>
          <a:xfrm>
            <a:off x="2117936" y="4823221"/>
            <a:ext cx="25340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source: Rijkswaterstaat, Zoom.nl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2F347-70E1-4473-8211-3DF3B48DA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777B7B-8E9D-4CC1-B502-084FC98A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</p:spPr>
        <p:txBody>
          <a:bodyPr>
            <a:normAutofit/>
          </a:bodyPr>
          <a:lstStyle/>
          <a:p>
            <a:r>
              <a:rPr lang="en-GB" dirty="0"/>
              <a:t>Predominant damping factor?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51403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3C5B0F-F2ED-4372-9DB7-BB8565815A10}"/>
              </a:ext>
            </a:extLst>
          </p:cNvPr>
          <p:cNvSpPr/>
          <p:nvPr/>
        </p:nvSpPr>
        <p:spPr>
          <a:xfrm>
            <a:off x="2117936" y="4823221"/>
            <a:ext cx="25340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source: Rijkswaterstaat, Zoom.nl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2F347-70E1-4473-8211-3DF3B48DA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D36C55C-8B07-4F76-9A0B-F218ACA9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FD0C8F-CB81-44D1-9986-F0D067F8C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404" y="1200150"/>
            <a:ext cx="7090513" cy="3615551"/>
          </a:xfrm>
        </p:spPr>
        <p:txBody>
          <a:bodyPr/>
          <a:lstStyle/>
          <a:p>
            <a:r>
              <a:rPr lang="en-US" dirty="0"/>
              <a:t>Problem</a:t>
            </a:r>
          </a:p>
          <a:p>
            <a:r>
              <a:rPr lang="en-US" dirty="0"/>
              <a:t>Current methods</a:t>
            </a:r>
          </a:p>
          <a:p>
            <a:r>
              <a:rPr lang="en-US" dirty="0"/>
              <a:t>New proposed method</a:t>
            </a:r>
          </a:p>
          <a:p>
            <a:r>
              <a:rPr lang="en-US" dirty="0"/>
              <a:t>Finite element approach</a:t>
            </a:r>
          </a:p>
          <a:p>
            <a:r>
              <a:rPr lang="en-US" dirty="0"/>
              <a:t>Future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7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6FCC-D966-43C5-836A-395972DE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</a:t>
            </a:r>
            <a:endParaRPr lang="en-NL" dirty="0"/>
          </a:p>
        </p:txBody>
      </p:sp>
      <p:pic>
        <p:nvPicPr>
          <p:cNvPr id="10" name="Content Placeholder 9" descr="A picture containing grass, outdoor, standing, plant&#10;&#10;Description automatically generated">
            <a:extLst>
              <a:ext uri="{FF2B5EF4-FFF2-40B4-BE49-F238E27FC236}">
                <a16:creationId xmlns:a16="http://schemas.microsoft.com/office/drawing/2014/main" id="{D0A4DA29-378D-45EC-BE84-59E6FAB67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17936" y="1200150"/>
            <a:ext cx="1605463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grass, outdoor, plant&#10;&#10;Description automatically generated">
            <a:extLst>
              <a:ext uri="{FF2B5EF4-FFF2-40B4-BE49-F238E27FC236}">
                <a16:creationId xmlns:a16="http://schemas.microsoft.com/office/drawing/2014/main" id="{CF6F0885-EA45-4BB3-B8D0-4D5BA4FE3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148" y="1057898"/>
            <a:ext cx="2721302" cy="36284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85F2BAB-0DED-4C7E-9C47-51DC3EECFFC5}"/>
              </a:ext>
            </a:extLst>
          </p:cNvPr>
          <p:cNvSpPr/>
          <p:nvPr/>
        </p:nvSpPr>
        <p:spPr>
          <a:xfrm>
            <a:off x="2117936" y="4823221"/>
            <a:ext cx="25340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source: Rijkswaterstaat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5462C-FECE-4104-BDE4-A93145198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5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6FCC-D966-43C5-836A-395972DE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D19E9-57AB-4874-A1A7-52080BD65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Stability of flood embankments</a:t>
            </a:r>
            <a:endParaRPr lang="en-NL" dirty="0"/>
          </a:p>
          <a:p>
            <a:r>
              <a:rPr lang="en-GB" dirty="0"/>
              <a:t>Local soil</a:t>
            </a:r>
          </a:p>
        </p:txBody>
      </p:sp>
      <p:pic>
        <p:nvPicPr>
          <p:cNvPr id="1026" name="Picture 2" descr="Optimalisatie Windparken Oosterscheldekering (OWO) – E-connection">
            <a:extLst>
              <a:ext uri="{FF2B5EF4-FFF2-40B4-BE49-F238E27FC236}">
                <a16:creationId xmlns:a16="http://schemas.microsoft.com/office/drawing/2014/main" id="{716ED45B-210C-48B6-8954-BF33042B4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97760"/>
            <a:ext cx="4144551" cy="233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B8BC05-66A1-41ED-B8C8-4556D56CEC64}"/>
              </a:ext>
            </a:extLst>
          </p:cNvPr>
          <p:cNvSpPr/>
          <p:nvPr/>
        </p:nvSpPr>
        <p:spPr>
          <a:xfrm>
            <a:off x="2117936" y="4823221"/>
            <a:ext cx="25340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source: E-Connection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A072E5-8396-4F54-ACF2-F8FB99B72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2FB5-FF01-4FAB-B28A-996F0509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methods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A0705-42C2-4699-B462-A6E7D1E43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Wave overtopping simulator</a:t>
            </a:r>
          </a:p>
          <a:p>
            <a:pPr lvl="1"/>
            <a:r>
              <a:rPr lang="en-GB" dirty="0"/>
              <a:t>expensive</a:t>
            </a:r>
          </a:p>
          <a:p>
            <a:r>
              <a:rPr lang="en-GB" dirty="0"/>
              <a:t>PORO-WSSI</a:t>
            </a:r>
          </a:p>
          <a:p>
            <a:pPr lvl="1"/>
            <a:r>
              <a:rPr lang="en-GB" dirty="0"/>
              <a:t>based on porous seabed</a:t>
            </a:r>
          </a:p>
          <a:p>
            <a:pPr lvl="1"/>
            <a:r>
              <a:rPr lang="en-GB" dirty="0"/>
              <a:t>does not match reality</a:t>
            </a:r>
          </a:p>
          <a:p>
            <a:pPr lvl="1"/>
            <a:r>
              <a:rPr lang="en-GB" dirty="0"/>
              <a:t>pore water carries load</a:t>
            </a:r>
          </a:p>
        </p:txBody>
      </p:sp>
      <p:pic>
        <p:nvPicPr>
          <p:cNvPr id="3074" name="Picture 2" descr="Bresproeven Wijmeers - Waterbouwkundig Laboratorium">
            <a:extLst>
              <a:ext uri="{FF2B5EF4-FFF2-40B4-BE49-F238E27FC236}">
                <a16:creationId xmlns:a16="http://schemas.microsoft.com/office/drawing/2014/main" id="{A371E027-0AEE-41A5-A321-7291E87F4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446" y="1817649"/>
            <a:ext cx="2041083" cy="272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880A01-DA3E-4CD0-A9EC-53FEB864BCAB}"/>
              </a:ext>
            </a:extLst>
          </p:cNvPr>
          <p:cNvSpPr/>
          <p:nvPr/>
        </p:nvSpPr>
        <p:spPr>
          <a:xfrm>
            <a:off x="2117936" y="4823221"/>
            <a:ext cx="25340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 err="1"/>
              <a:t>Waterbouwkundig</a:t>
            </a:r>
            <a:r>
              <a:rPr lang="en-GB" sz="1000" dirty="0"/>
              <a:t> </a:t>
            </a:r>
            <a:r>
              <a:rPr lang="en-GB" sz="1000" dirty="0" err="1"/>
              <a:t>Laboratorium</a:t>
            </a:r>
            <a:endParaRPr lang="en-GB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A0F06-6174-4821-B775-4F202B935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1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95199-062E-46AD-9F1D-6A13D31E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proposed method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DB029-F887-49BE-AF22-AFD68C43D1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Solving for five variables: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vol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DB029-F887-49BE-AF22-AFD68C43D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4" t="-192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415A6B8-F702-479E-9DF2-F06E36B23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949" y="1850064"/>
            <a:ext cx="3057784" cy="2534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4F7574-7EB4-4E3E-881A-6669C2A334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67" y="3731770"/>
            <a:ext cx="1326046" cy="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0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2560</TotalTime>
  <Words>258</Words>
  <Application>Microsoft Office PowerPoint</Application>
  <PresentationFormat>On-screen Show (16:9)</PresentationFormat>
  <Paragraphs>74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Tahoma</vt:lpstr>
      <vt:lpstr>Office Theme</vt:lpstr>
      <vt:lpstr>Custom Design</vt:lpstr>
      <vt:lpstr>Overtopping failure in levees</vt:lpstr>
      <vt:lpstr>PowerPoint Presentation</vt:lpstr>
      <vt:lpstr>What will happen?</vt:lpstr>
      <vt:lpstr>Predominant damping factor?</vt:lpstr>
      <vt:lpstr>Table of contents</vt:lpstr>
      <vt:lpstr>Problem</vt:lpstr>
      <vt:lpstr>Problem</vt:lpstr>
      <vt:lpstr>Current methods</vt:lpstr>
      <vt:lpstr>New proposed method</vt:lpstr>
      <vt:lpstr>Virtual work</vt:lpstr>
      <vt:lpstr>Domain</vt:lpstr>
      <vt:lpstr>Resulting PDEs</vt:lpstr>
      <vt:lpstr>BC for x=0" and " x=L</vt:lpstr>
      <vt:lpstr>BC for z=0</vt:lpstr>
      <vt:lpstr>BC for z=-Z</vt:lpstr>
      <vt:lpstr>Differences z=0</vt:lpstr>
      <vt:lpstr>Differences z=-Z</vt:lpstr>
      <vt:lpstr>Initial conditions</vt:lpstr>
      <vt:lpstr>Finite Element approach</vt:lpstr>
      <vt:lpstr>Singular matrix M ̃</vt:lpstr>
      <vt:lpstr>Time integration</vt:lpstr>
      <vt:lpstr>Future work</vt:lpstr>
      <vt:lpstr>Thank you for your attention!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</dc:creator>
  <cp:lastModifiedBy>Michael Mersie</cp:lastModifiedBy>
  <cp:revision>62</cp:revision>
  <dcterms:created xsi:type="dcterms:W3CDTF">2015-07-09T11:57:30Z</dcterms:created>
  <dcterms:modified xsi:type="dcterms:W3CDTF">2020-12-17T10:50:25Z</dcterms:modified>
</cp:coreProperties>
</file>